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314" r:id="rId3"/>
    <p:sldId id="315" r:id="rId4"/>
    <p:sldId id="316" r:id="rId5"/>
    <p:sldId id="291" r:id="rId6"/>
    <p:sldId id="293" r:id="rId7"/>
    <p:sldId id="295" r:id="rId8"/>
    <p:sldId id="296" r:id="rId9"/>
    <p:sldId id="298" r:id="rId10"/>
    <p:sldId id="283" r:id="rId11"/>
    <p:sldId id="308" r:id="rId12"/>
    <p:sldId id="310" r:id="rId13"/>
    <p:sldId id="311" r:id="rId14"/>
    <p:sldId id="312" r:id="rId15"/>
    <p:sldId id="313" r:id="rId16"/>
    <p:sldId id="317" r:id="rId17"/>
    <p:sldId id="319" r:id="rId18"/>
    <p:sldId id="320" r:id="rId19"/>
    <p:sldId id="321" r:id="rId20"/>
    <p:sldId id="344" r:id="rId21"/>
    <p:sldId id="348" r:id="rId22"/>
    <p:sldId id="322" r:id="rId23"/>
    <p:sldId id="333" r:id="rId24"/>
    <p:sldId id="335" r:id="rId25"/>
    <p:sldId id="318" r:id="rId26"/>
    <p:sldId id="328" r:id="rId27"/>
    <p:sldId id="304" r:id="rId28"/>
    <p:sldId id="305" r:id="rId29"/>
    <p:sldId id="329" r:id="rId30"/>
    <p:sldId id="330" r:id="rId31"/>
    <p:sldId id="332" r:id="rId32"/>
    <p:sldId id="331" r:id="rId33"/>
    <p:sldId id="323" r:id="rId34"/>
    <p:sldId id="325" r:id="rId35"/>
    <p:sldId id="326" r:id="rId36"/>
    <p:sldId id="327" r:id="rId37"/>
    <p:sldId id="307" r:id="rId38"/>
    <p:sldId id="337" r:id="rId39"/>
    <p:sldId id="338" r:id="rId40"/>
    <p:sldId id="339" r:id="rId41"/>
    <p:sldId id="340" r:id="rId42"/>
    <p:sldId id="343" r:id="rId43"/>
    <p:sldId id="347" r:id="rId44"/>
    <p:sldId id="345" r:id="rId45"/>
    <p:sldId id="346" r:id="rId46"/>
    <p:sldId id="341" r:id="rId47"/>
    <p:sldId id="342"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75928" autoAdjust="0"/>
  </p:normalViewPr>
  <p:slideViewPr>
    <p:cSldViewPr snapToGrid="0">
      <p:cViewPr varScale="1">
        <p:scale>
          <a:sx n="74" d="100"/>
          <a:sy n="74"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OPERATING </a:t>
            </a:r>
            <a:r>
              <a:rPr lang="en-US" dirty="0"/>
              <a:t>REVENUES- $26.7 BILLION</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333333333333333E-2"/>
          <c:y val="0.25305676855895198"/>
          <c:w val="0.93888888888888888"/>
          <c:h val="0.6727074235807860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82D-4CFA-8357-D631CFBDE92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982D-4CFA-8357-D631CFBDE92D}"/>
              </c:ext>
            </c:extLst>
          </c:dPt>
          <c:dLbls>
            <c:dLbl>
              <c:idx val="0"/>
              <c:layout>
                <c:manualLayout>
                  <c:x val="-0.14546653543307086"/>
                  <c:y val="-7.1571020871299379E-2"/>
                </c:manualLayout>
              </c:layout>
              <c:tx>
                <c:rich>
                  <a:bodyPr/>
                  <a:lstStyle/>
                  <a:p>
                    <a:r>
                      <a:rPr lang="en-US" dirty="0"/>
                      <a:t>PAYROLL*</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14558333333333334"/>
                      <c:h val="6.6397551834404975E-2"/>
                    </c:manualLayout>
                  </c15:layout>
                </c:ext>
                <c:ext xmlns:c16="http://schemas.microsoft.com/office/drawing/2014/chart" uri="{C3380CC4-5D6E-409C-BE32-E72D297353CC}">
                  <c16:uniqueId val="{00000001-982D-4CFA-8357-D631CFBDE92D}"/>
                </c:ext>
              </c:extLst>
            </c:dLbl>
            <c:dLbl>
              <c:idx val="1"/>
              <c:layout>
                <c:manualLayout>
                  <c:x val="0.20378127734033247"/>
                  <c:y val="-8.6827356187463463E-3"/>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r>
                      <a:rPr lang="en-US" dirty="0"/>
                      <a:t>EVERYTHING</a:t>
                    </a:r>
                    <a:r>
                      <a:rPr lang="en-US" baseline="0" dirty="0"/>
                      <a:t> ELSE</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343888888888889"/>
                      <c:h val="0.13279475982532751"/>
                    </c:manualLayout>
                  </c15:layout>
                </c:ext>
                <c:ext xmlns:c16="http://schemas.microsoft.com/office/drawing/2014/chart" uri="{C3380CC4-5D6E-409C-BE32-E72D297353CC}">
                  <c16:uniqueId val="{00000003-982D-4CFA-8357-D631CFBDE92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Sheet1!$A$3:$B$3</c:f>
              <c:numCache>
                <c:formatCode>General</c:formatCode>
                <c:ptCount val="2"/>
                <c:pt idx="0">
                  <c:v>26.7</c:v>
                </c:pt>
                <c:pt idx="1">
                  <c:v>18.399999999999999</c:v>
                </c:pt>
              </c:numCache>
            </c:numRef>
          </c:val>
          <c:extLst>
            <c:ext xmlns:c16="http://schemas.microsoft.com/office/drawing/2014/chart" uri="{C3380CC4-5D6E-409C-BE32-E72D297353CC}">
              <c16:uniqueId val="{00000004-982D-4CFA-8357-D631CFBDE92D}"/>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0.61597</cdr:x>
      <cdr:y>0.86245</cdr:y>
    </cdr:from>
    <cdr:to>
      <cdr:x>1</cdr:x>
      <cdr:y>0.98908</cdr:y>
    </cdr:to>
    <cdr:sp macro="" textlink="">
      <cdr:nvSpPr>
        <cdr:cNvPr id="2" name="TextBox 1"/>
        <cdr:cNvSpPr txBox="1"/>
      </cdr:nvSpPr>
      <cdr:spPr>
        <a:xfrm xmlns:a="http://schemas.openxmlformats.org/drawingml/2006/main">
          <a:off x="2816225" y="2508250"/>
          <a:ext cx="1755775" cy="368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t>*Wages,</a:t>
          </a:r>
          <a:r>
            <a:rPr lang="en-US" sz="1050" baseline="0" dirty="0"/>
            <a:t> benefits &amp; pension</a:t>
          </a:r>
          <a:endParaRPr lang="en-US"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3938E6-0D45-4376-B418-C31816986A80}" type="datetimeFigureOut">
              <a:rPr lang="en-US" smtClean="0"/>
              <a:t>2/5/2018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A9A81E-9163-4AF8-9258-3321D42B8F59}" type="slidenum">
              <a:rPr lang="en-US" smtClean="0"/>
              <a:t>‹#›</a:t>
            </a:fld>
            <a:endParaRPr lang="en-US" dirty="0"/>
          </a:p>
        </p:txBody>
      </p:sp>
    </p:spTree>
    <p:extLst>
      <p:ext uri="{BB962C8B-B14F-4D97-AF65-F5344CB8AC3E}">
        <p14:creationId xmlns:p14="http://schemas.microsoft.com/office/powerpoint/2010/main" val="279948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64E71E-7CD2-4B51-85FD-BFC68B18D886}" type="datetimeFigureOut">
              <a:rPr lang="en-US" smtClean="0"/>
              <a:t>2/5/2018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99A66E-8875-428C-9C46-0C3AF6F99588}" type="slidenum">
              <a:rPr lang="en-US" smtClean="0"/>
              <a:t>‹#›</a:t>
            </a:fld>
            <a:endParaRPr lang="en-US" dirty="0"/>
          </a:p>
        </p:txBody>
      </p:sp>
    </p:spTree>
    <p:extLst>
      <p:ext uri="{BB962C8B-B14F-4D97-AF65-F5344CB8AC3E}">
        <p14:creationId xmlns:p14="http://schemas.microsoft.com/office/powerpoint/2010/main" val="20416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a:t>
            </a:r>
          </a:p>
          <a:p>
            <a:endParaRPr lang="en-US" dirty="0" smtClean="0"/>
          </a:p>
          <a:p>
            <a:r>
              <a:rPr lang="en-US" dirty="0" smtClean="0"/>
              <a:t>What do you hope to get out of this class?</a:t>
            </a:r>
            <a:r>
              <a:rPr lang="en-US" baseline="0" dirty="0" smtClean="0"/>
              <a:t> What are your issues? </a:t>
            </a:r>
            <a:endParaRPr lang="en-US" dirty="0"/>
          </a:p>
        </p:txBody>
      </p:sp>
      <p:sp>
        <p:nvSpPr>
          <p:cNvPr id="4" name="Slide Number Placeholder 3"/>
          <p:cNvSpPr>
            <a:spLocks noGrp="1"/>
          </p:cNvSpPr>
          <p:nvPr>
            <p:ph type="sldNum" sz="quarter" idx="10"/>
          </p:nvPr>
        </p:nvSpPr>
        <p:spPr/>
        <p:txBody>
          <a:bodyPr/>
          <a:lstStyle/>
          <a:p>
            <a:fld id="{B299A66E-8875-428C-9C46-0C3AF6F99588}" type="slidenum">
              <a:rPr lang="en-US" smtClean="0"/>
              <a:t>1</a:t>
            </a:fld>
            <a:endParaRPr lang="en-US" dirty="0"/>
          </a:p>
        </p:txBody>
      </p:sp>
    </p:spTree>
    <p:extLst>
      <p:ext uri="{BB962C8B-B14F-4D97-AF65-F5344CB8AC3E}">
        <p14:creationId xmlns:p14="http://schemas.microsoft.com/office/powerpoint/2010/main" val="77917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422275" y="703263"/>
            <a:ext cx="6261100" cy="352266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7" name="Rectangle 3"/>
          <p:cNvSpPr>
            <a:spLocks noGrp="1" noChangeArrowheads="1"/>
          </p:cNvSpPr>
          <p:nvPr>
            <p:ph type="body" idx="1"/>
          </p:nvPr>
        </p:nvSpPr>
        <p:spPr bwMode="auto">
          <a:xfrm>
            <a:off x="711097" y="4460899"/>
            <a:ext cx="5682330" cy="422518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6" rIns="93172" bIns="46586"/>
          <a:lstStyle/>
          <a:p>
            <a:r>
              <a:rPr lang="en-US" dirty="0" smtClean="0">
                <a:latin typeface="Arial Narrow" pitchFamily="34" charset="0"/>
              </a:rPr>
              <a:t>Excessive sick leave</a:t>
            </a:r>
          </a:p>
          <a:p>
            <a:r>
              <a:rPr lang="en-US" dirty="0" smtClean="0">
                <a:latin typeface="Arial Narrow" pitchFamily="34" charset="0"/>
              </a:rPr>
              <a:t>Frequent Monday and/or Friday absences; other absences that follow a pattern</a:t>
            </a:r>
          </a:p>
          <a:p>
            <a:r>
              <a:rPr lang="en-US" dirty="0" smtClean="0">
                <a:latin typeface="Arial Narrow" pitchFamily="34" charset="0"/>
              </a:rPr>
              <a:t>Excessive tardiness</a:t>
            </a:r>
          </a:p>
          <a:p>
            <a:r>
              <a:rPr lang="en-US" dirty="0" smtClean="0">
                <a:latin typeface="Arial Narrow" pitchFamily="34" charset="0"/>
              </a:rPr>
              <a:t>Long coffee breaks or late returns from lunch</a:t>
            </a:r>
          </a:p>
          <a:p>
            <a:r>
              <a:rPr lang="en-US" dirty="0" smtClean="0">
                <a:latin typeface="Arial Narrow" pitchFamily="34" charset="0"/>
              </a:rPr>
              <a:t>“Presentee-ism”  “She’s here, I just don’t know where?”</a:t>
            </a:r>
            <a:endParaRPr lang="en-US" dirty="0" smtClean="0"/>
          </a:p>
          <a:p>
            <a:endParaRPr lang="en-US" dirty="0" smtClean="0"/>
          </a:p>
          <a:p>
            <a:r>
              <a:rPr lang="en-US" dirty="0" smtClean="0"/>
              <a:t>Exempt/ non-exem</a:t>
            </a:r>
            <a:r>
              <a:rPr lang="en-US" baseline="0" dirty="0" smtClean="0"/>
              <a:t>pts     overtime</a:t>
            </a:r>
            <a:endParaRPr lang="en-US" dirty="0"/>
          </a:p>
        </p:txBody>
      </p:sp>
    </p:spTree>
    <p:extLst>
      <p:ext uri="{BB962C8B-B14F-4D97-AF65-F5344CB8AC3E}">
        <p14:creationId xmlns:p14="http://schemas.microsoft.com/office/powerpoint/2010/main" val="106404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422275" y="703263"/>
            <a:ext cx="6261100" cy="352266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1" name="Rectangle 3"/>
          <p:cNvSpPr>
            <a:spLocks noGrp="1" noChangeArrowheads="1"/>
          </p:cNvSpPr>
          <p:nvPr>
            <p:ph type="body" idx="1"/>
          </p:nvPr>
        </p:nvSpPr>
        <p:spPr bwMode="auto">
          <a:xfrm>
            <a:off x="711097" y="4460899"/>
            <a:ext cx="5682330" cy="422518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6" rIns="93172" bIns="46586"/>
          <a:lstStyle/>
          <a:p>
            <a:r>
              <a:rPr lang="en-US" dirty="0" smtClean="0">
                <a:latin typeface="Arial Narrow" pitchFamily="34" charset="0"/>
              </a:rPr>
              <a:t>Quantity- tasks take longer than necessary to complete</a:t>
            </a:r>
          </a:p>
          <a:p>
            <a:r>
              <a:rPr lang="en-US" dirty="0" smtClean="0">
                <a:latin typeface="Arial Narrow" pitchFamily="34" charset="0"/>
              </a:rPr>
              <a:t>Missed deadlines</a:t>
            </a:r>
          </a:p>
          <a:p>
            <a:r>
              <a:rPr lang="en-US" dirty="0" smtClean="0">
                <a:latin typeface="Arial Narrow" pitchFamily="34" charset="0"/>
              </a:rPr>
              <a:t>Quality- less than acceptable performance, mistakes due to inattention or poor judgement</a:t>
            </a:r>
          </a:p>
          <a:p>
            <a:r>
              <a:rPr lang="en-US" dirty="0" smtClean="0">
                <a:latin typeface="Arial Narrow" pitchFamily="34" charset="0"/>
              </a:rPr>
              <a:t>Complaints from customers/clients/students/ faculty, etc.</a:t>
            </a:r>
          </a:p>
          <a:p>
            <a:r>
              <a:rPr lang="en-US" dirty="0" smtClean="0">
                <a:latin typeface="Arial Narrow" pitchFamily="34" charset="0"/>
              </a:rPr>
              <a:t>Alternate periods of high and low productivity</a:t>
            </a:r>
          </a:p>
          <a:p>
            <a:endParaRPr lang="en-US" dirty="0"/>
          </a:p>
        </p:txBody>
      </p:sp>
    </p:spTree>
    <p:extLst>
      <p:ext uri="{BB962C8B-B14F-4D97-AF65-F5344CB8AC3E}">
        <p14:creationId xmlns:p14="http://schemas.microsoft.com/office/powerpoint/2010/main" val="1271834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422275" y="703263"/>
            <a:ext cx="6261100" cy="352266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5" name="Rectangle 3"/>
          <p:cNvSpPr>
            <a:spLocks noGrp="1" noChangeArrowheads="1"/>
          </p:cNvSpPr>
          <p:nvPr>
            <p:ph type="body" idx="1"/>
          </p:nvPr>
        </p:nvSpPr>
        <p:spPr bwMode="auto">
          <a:xfrm>
            <a:off x="711097" y="4460899"/>
            <a:ext cx="5682330" cy="422518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6" rIns="93172" bIns="46586"/>
          <a:lstStyle/>
          <a:p>
            <a:r>
              <a:rPr lang="en-US" dirty="0" smtClean="0">
                <a:latin typeface="Arial Narrow" pitchFamily="34" charset="0"/>
              </a:rPr>
              <a:t>Erratic behavior or work patterns; substance abuse</a:t>
            </a:r>
          </a:p>
          <a:p>
            <a:r>
              <a:rPr lang="en-US" dirty="0" smtClean="0">
                <a:latin typeface="Arial Narrow" pitchFamily="34" charset="0"/>
              </a:rPr>
              <a:t>Argumentative; rude or disrespectful treatment of others</a:t>
            </a:r>
          </a:p>
          <a:p>
            <a:r>
              <a:rPr lang="en-US" dirty="0" smtClean="0">
                <a:latin typeface="Arial Narrow" pitchFamily="34" charset="0"/>
              </a:rPr>
              <a:t>Verbally abusive, inappropriate or intimidating physical contact</a:t>
            </a:r>
          </a:p>
          <a:p>
            <a:r>
              <a:rPr lang="en-US" dirty="0" smtClean="0">
                <a:latin typeface="Arial Narrow" pitchFamily="34" charset="0"/>
              </a:rPr>
              <a:t>Sexual harassment</a:t>
            </a:r>
          </a:p>
          <a:p>
            <a:r>
              <a:rPr lang="en-US" dirty="0" smtClean="0">
                <a:latin typeface="Arial Narrow" pitchFamily="34" charset="0"/>
              </a:rPr>
              <a:t>Theft, dishonesty, misappropriation</a:t>
            </a:r>
          </a:p>
          <a:p>
            <a:r>
              <a:rPr lang="en-US" dirty="0" smtClean="0">
                <a:latin typeface="Arial Narrow" pitchFamily="34" charset="0"/>
              </a:rPr>
              <a:t>Improper access to and/or disclosure of confidential/restricted information</a:t>
            </a:r>
          </a:p>
          <a:p>
            <a:r>
              <a:rPr lang="en-US" dirty="0" smtClean="0">
                <a:latin typeface="Arial Narrow" pitchFamily="34" charset="0"/>
              </a:rPr>
              <a:t>Damage to property, equipment or data</a:t>
            </a:r>
          </a:p>
          <a:p>
            <a:r>
              <a:rPr lang="en-US" dirty="0" smtClean="0">
                <a:latin typeface="Arial Narrow" pitchFamily="34" charset="0"/>
              </a:rPr>
              <a:t>Yelling, threats or actual physical violence</a:t>
            </a:r>
            <a:endParaRPr lang="en-US" dirty="0" smtClean="0"/>
          </a:p>
          <a:p>
            <a:endParaRPr lang="en-US" dirty="0" smtClean="0"/>
          </a:p>
          <a:p>
            <a:endParaRPr lang="en-US" dirty="0"/>
          </a:p>
        </p:txBody>
      </p:sp>
    </p:spTree>
    <p:extLst>
      <p:ext uri="{BB962C8B-B14F-4D97-AF65-F5344CB8AC3E}">
        <p14:creationId xmlns:p14="http://schemas.microsoft.com/office/powerpoint/2010/main" val="27668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61100" cy="3522662"/>
          </a:xfrm>
          <a:prstGeom prst="rect">
            <a:avLst/>
          </a:prstGeom>
          <a:noFill/>
          <a:ln w="12700">
            <a:solidFill>
              <a:prstClr val="black"/>
            </a:solidFill>
          </a:ln>
        </p:spPr>
      </p:sp>
      <p:sp>
        <p:nvSpPr>
          <p:cNvPr id="3" name="Notes Placeholder 2"/>
          <p:cNvSpPr>
            <a:spLocks noGrp="1"/>
          </p:cNvSpPr>
          <p:nvPr>
            <p:ph type="body" idx="1"/>
          </p:nvPr>
        </p:nvSpPr>
        <p:spPr>
          <a:xfrm>
            <a:off x="711097" y="4460899"/>
            <a:ext cx="5682330" cy="4225184"/>
          </a:xfrm>
          <a:prstGeom prst="rect">
            <a:avLst/>
          </a:prstGeom>
        </p:spPr>
        <p:txBody>
          <a:bodyPr lIns="93172" tIns="46586" rIns="93172" bIns="46586"/>
          <a:lstStyle/>
          <a:p>
            <a:r>
              <a:rPr lang="en-US" dirty="0" smtClean="0"/>
              <a:t>Communication</a:t>
            </a:r>
            <a:r>
              <a:rPr lang="en-US" baseline="0" dirty="0" smtClean="0"/>
              <a:t> is probably the number one critical factor.    Why is it so important.  What can go wrong?  What happens when there is a misunderstanding.  If you’re not a good communicator or having trouble- start taking classes, work on it! </a:t>
            </a:r>
          </a:p>
          <a:p>
            <a:endParaRPr lang="en-US" baseline="0" dirty="0" smtClean="0"/>
          </a:p>
          <a:p>
            <a:pPr defTabSz="931723">
              <a:defRPr/>
            </a:pPr>
            <a:r>
              <a:rPr lang="en-US" baseline="0" dirty="0" smtClean="0"/>
              <a:t>What are your responsibilities?  How do you help an employee succeed?  Set clear expectations; neutral, fair rules; proper training; necessary tools and resources and hold your employee’s to the bar that you set.  Make sure your actions are consistent with what you expect from your employees!</a:t>
            </a:r>
            <a:endParaRPr lang="en-US" dirty="0" smtClean="0"/>
          </a:p>
          <a:p>
            <a:endParaRPr lang="en-US" dirty="0"/>
          </a:p>
        </p:txBody>
      </p:sp>
    </p:spTree>
    <p:extLst>
      <p:ext uri="{BB962C8B-B14F-4D97-AF65-F5344CB8AC3E}">
        <p14:creationId xmlns:p14="http://schemas.microsoft.com/office/powerpoint/2010/main" val="339235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done well and combined with other concepts we are talking about today, such as Employee Engagement – proper feedback and coaching </a:t>
            </a:r>
            <a:r>
              <a:rPr lang="en-US" sz="2000" u="sng" dirty="0"/>
              <a:t>WILL FREE UP YOUR TIME FOR OTHER PRIORITIES</a:t>
            </a:r>
          </a:p>
          <a:p>
            <a:endParaRPr lang="en-US" sz="2000" dirty="0"/>
          </a:p>
          <a:p>
            <a:r>
              <a:rPr lang="en-US" sz="2000" dirty="0"/>
              <a:t>- You will feel comfortable knowing that things are getting done the right way and with the right attitude.</a:t>
            </a:r>
          </a:p>
          <a:p>
            <a:endParaRPr lang="en-US" dirty="0"/>
          </a:p>
        </p:txBody>
      </p:sp>
      <p:sp>
        <p:nvSpPr>
          <p:cNvPr id="4" name="Slide Number Placeholder 3"/>
          <p:cNvSpPr>
            <a:spLocks noGrp="1"/>
          </p:cNvSpPr>
          <p:nvPr>
            <p:ph type="sldNum" sz="quarter" idx="10"/>
          </p:nvPr>
        </p:nvSpPr>
        <p:spPr/>
        <p:txBody>
          <a:bodyPr/>
          <a:lstStyle/>
          <a:p>
            <a:fld id="{2B4168A8-2EBE-4630-B82A-692C19822DEA}" type="slidenum">
              <a:rPr lang="en-US" smtClean="0"/>
              <a:t>17</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5471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B4168A8-2EBE-4630-B82A-692C19822DEA}" type="slidenum">
              <a:rPr lang="en-US" smtClean="0"/>
              <a:t>18</a:t>
            </a:fld>
            <a:endParaRPr lang="en-US" dirty="0"/>
          </a:p>
        </p:txBody>
      </p:sp>
      <p:sp>
        <p:nvSpPr>
          <p:cNvPr id="5" name="Notes Placeholder 4"/>
          <p:cNvSpPr>
            <a:spLocks noGrp="1"/>
          </p:cNvSpPr>
          <p:nvPr>
            <p:ph type="body" sz="quarter" idx="11"/>
          </p:nvPr>
        </p:nvSpPr>
        <p:spPr/>
        <p:txBody>
          <a:bodyPr/>
          <a:lstStyle/>
          <a:p>
            <a:endParaRPr lang="en-US" dirty="0"/>
          </a:p>
        </p:txBody>
      </p:sp>
      <p:sp>
        <p:nvSpPr>
          <p:cNvPr id="6"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341543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5182" y="4309034"/>
            <a:ext cx="5670635" cy="4493260"/>
          </a:xfrm>
        </p:spPr>
        <p:txBody>
          <a:bodyPr/>
          <a:lstStyle/>
          <a:p>
            <a:r>
              <a:rPr lang="en-US" sz="1600" b="1" u="sng" dirty="0"/>
              <a:t>Constructive feedback </a:t>
            </a:r>
          </a:p>
          <a:p>
            <a:r>
              <a:rPr lang="en-US" sz="1600" dirty="0"/>
              <a:t>Provides useful, specific information in a timely manner so the feedback can be incorporated to continue doing what is correct or to improve.</a:t>
            </a:r>
          </a:p>
          <a:p>
            <a:r>
              <a:rPr lang="en-US" sz="1600" b="1" u="sng" dirty="0"/>
              <a:t>Based on Observed Behavior</a:t>
            </a:r>
          </a:p>
          <a:p>
            <a:r>
              <a:rPr lang="en-US" sz="1600" dirty="0"/>
              <a:t>Such as observing their interactions with other employees, students, and faculty.</a:t>
            </a:r>
          </a:p>
          <a:p>
            <a:r>
              <a:rPr lang="en-US" sz="1600" b="1" u="sng" dirty="0"/>
              <a:t>Owned by the giver </a:t>
            </a:r>
          </a:p>
          <a:p>
            <a:r>
              <a:rPr lang="en-US" sz="1600" dirty="0"/>
              <a:t>–  Means to take responsibility for the feedback.  </a:t>
            </a:r>
          </a:p>
          <a:p>
            <a:r>
              <a:rPr lang="en-US" sz="1600" dirty="0"/>
              <a:t>- </a:t>
            </a:r>
            <a:r>
              <a:rPr lang="en-US" sz="1600" b="1" u="sng" dirty="0"/>
              <a:t>Do</a:t>
            </a:r>
            <a:r>
              <a:rPr lang="en-US" sz="1600" dirty="0"/>
              <a:t> - Use “I” messages such as:</a:t>
            </a:r>
          </a:p>
          <a:p>
            <a:pPr marL="640342" lvl="1" indent="-174638">
              <a:buFontTx/>
              <a:buChar char="-"/>
            </a:pPr>
            <a:r>
              <a:rPr lang="en-US" sz="1600" dirty="0"/>
              <a:t>“I observed that you have been late this week on Monday, Wednesday, and today.”  </a:t>
            </a:r>
          </a:p>
          <a:p>
            <a:pPr marL="640342" lvl="1" indent="-174638">
              <a:buFontTx/>
              <a:buChar char="-"/>
            </a:pPr>
            <a:r>
              <a:rPr lang="en-US" sz="1600" dirty="0"/>
              <a:t>Or, “I have been informed by your immediate supervisor that you have been late this week on Monday, Wednesday, and today.”</a:t>
            </a:r>
          </a:p>
          <a:p>
            <a:r>
              <a:rPr lang="en-US" sz="1600" b="1" u="sng" dirty="0"/>
              <a:t>Do Not </a:t>
            </a:r>
            <a:r>
              <a:rPr lang="en-US" sz="1600" dirty="0"/>
              <a:t>– </a:t>
            </a:r>
            <a:r>
              <a:rPr lang="en-US" sz="1600" b="1" dirty="0"/>
              <a:t>Provide feedback such as - “There’s a rumor that you often do not  get to work on time.”</a:t>
            </a:r>
          </a:p>
          <a:p>
            <a:endParaRPr lang="en-US" sz="1600" dirty="0"/>
          </a:p>
        </p:txBody>
      </p:sp>
      <p:sp>
        <p:nvSpPr>
          <p:cNvPr id="4" name="Slide Number Placeholder 3"/>
          <p:cNvSpPr>
            <a:spLocks noGrp="1"/>
          </p:cNvSpPr>
          <p:nvPr>
            <p:ph type="sldNum" sz="quarter" idx="10"/>
          </p:nvPr>
        </p:nvSpPr>
        <p:spPr/>
        <p:txBody>
          <a:bodyPr/>
          <a:lstStyle/>
          <a:p>
            <a:fld id="{2B4168A8-2EBE-4630-B82A-692C19822DEA}" type="slidenum">
              <a:rPr lang="en-US" smtClean="0"/>
              <a:t>19</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22456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B4168A8-2EBE-4630-B82A-692C19822DEA}" type="slidenum">
              <a:rPr lang="en-US" smtClean="0"/>
              <a:t>22</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3914612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Avoid the “buddy” syndrome – this is about coaching for performance, not life skills (don’t take John’s job away from him!!!)</a:t>
            </a:r>
          </a:p>
          <a:p>
            <a:endParaRPr lang="en-US" sz="2000" dirty="0"/>
          </a:p>
          <a:p>
            <a:r>
              <a:rPr lang="en-US" sz="2000" dirty="0"/>
              <a:t>Coach everyone who needs it – not just your “star” employees</a:t>
            </a:r>
            <a:r>
              <a:rPr lang="en-US" sz="2000" dirty="0" smtClean="0"/>
              <a:t>.</a:t>
            </a:r>
          </a:p>
          <a:p>
            <a:endParaRPr lang="en-US" sz="2000" dirty="0" smtClean="0"/>
          </a:p>
          <a:p>
            <a:r>
              <a:rPr lang="en-US" sz="2000" dirty="0" smtClean="0"/>
              <a:t>What holds you back from having coaching conversations?</a:t>
            </a:r>
            <a:r>
              <a:rPr lang="en-US" sz="2000" baseline="0" dirty="0" smtClean="0"/>
              <a:t> </a:t>
            </a:r>
            <a:endParaRPr lang="en-US" sz="2000"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2B4168A8-2EBE-4630-B82A-692C19822DEA}" type="slidenum">
              <a:rPr lang="en-US" smtClean="0"/>
              <a:t>26</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399760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2/5/2018 9:47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extLst>
      <p:ext uri="{BB962C8B-B14F-4D97-AF65-F5344CB8AC3E}">
        <p14:creationId xmlns:p14="http://schemas.microsoft.com/office/powerpoint/2010/main" val="389054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2015-2016</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FE30AAC6-AF3A-433B-A296-1B6F85C69FFC}" type="slidenum">
              <a:rPr lang="en-US" smtClean="0"/>
              <a:t>2</a:t>
            </a:fld>
            <a:endParaRPr lang="en-US" dirty="0"/>
          </a:p>
        </p:txBody>
      </p:sp>
    </p:spTree>
    <p:extLst>
      <p:ext uri="{BB962C8B-B14F-4D97-AF65-F5344CB8AC3E}">
        <p14:creationId xmlns:p14="http://schemas.microsoft.com/office/powerpoint/2010/main" val="96515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2/5/2018 9:47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extLst>
      <p:ext uri="{BB962C8B-B14F-4D97-AF65-F5344CB8AC3E}">
        <p14:creationId xmlns:p14="http://schemas.microsoft.com/office/powerpoint/2010/main" val="165251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Lynda video </a:t>
            </a:r>
            <a:endParaRPr lang="en-US" dirty="0"/>
          </a:p>
        </p:txBody>
      </p:sp>
      <p:sp>
        <p:nvSpPr>
          <p:cNvPr id="4" name="Slide Number Placeholder 3"/>
          <p:cNvSpPr>
            <a:spLocks noGrp="1"/>
          </p:cNvSpPr>
          <p:nvPr>
            <p:ph type="sldNum" sz="quarter" idx="10"/>
          </p:nvPr>
        </p:nvSpPr>
        <p:spPr/>
        <p:txBody>
          <a:bodyPr/>
          <a:lstStyle/>
          <a:p>
            <a:fld id="{B299A66E-8875-428C-9C46-0C3AF6F99588}" type="slidenum">
              <a:rPr lang="en-US" smtClean="0"/>
              <a:t>31</a:t>
            </a:fld>
            <a:endParaRPr lang="en-US" dirty="0"/>
          </a:p>
        </p:txBody>
      </p:sp>
    </p:spTree>
    <p:extLst>
      <p:ext uri="{BB962C8B-B14F-4D97-AF65-F5344CB8AC3E}">
        <p14:creationId xmlns:p14="http://schemas.microsoft.com/office/powerpoint/2010/main" val="215982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422275" y="703263"/>
            <a:ext cx="6261100" cy="3522662"/>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8243" name="Rectangle 3"/>
          <p:cNvSpPr>
            <a:spLocks noGrp="1" noChangeArrowheads="1"/>
          </p:cNvSpPr>
          <p:nvPr>
            <p:ph type="body" idx="1"/>
          </p:nvPr>
        </p:nvSpPr>
        <p:spPr bwMode="auto">
          <a:xfrm>
            <a:off x="711097" y="4460899"/>
            <a:ext cx="5682330" cy="422518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6" rIns="93172" bIns="46586"/>
          <a:lstStyle/>
          <a:p>
            <a:r>
              <a:rPr lang="en-US" dirty="0">
                <a:latin typeface="Arial Narrow" pitchFamily="34" charset="0"/>
              </a:rPr>
              <a:t>Simple Denial  “What problem?”</a:t>
            </a:r>
          </a:p>
          <a:p>
            <a:r>
              <a:rPr lang="en-US" dirty="0">
                <a:latin typeface="Arial Narrow" pitchFamily="34" charset="0"/>
              </a:rPr>
              <a:t>Minimizing “Why are you making such a big deal?”</a:t>
            </a:r>
          </a:p>
          <a:p>
            <a:r>
              <a:rPr lang="en-US" dirty="0">
                <a:latin typeface="Arial Narrow" pitchFamily="34" charset="0"/>
              </a:rPr>
              <a:t>Projection/Blame  “You never told me that!”</a:t>
            </a:r>
          </a:p>
          <a:p>
            <a:r>
              <a:rPr lang="en-US" dirty="0">
                <a:latin typeface="Arial Narrow" pitchFamily="34" charset="0"/>
              </a:rPr>
              <a:t>Diversion  “Steve comes in late too!”</a:t>
            </a:r>
          </a:p>
          <a:p>
            <a:r>
              <a:rPr lang="en-US" dirty="0">
                <a:latin typeface="Arial Narrow" pitchFamily="34" charset="0"/>
              </a:rPr>
              <a:t>Hostility  “Hey!  Get off my back</a:t>
            </a:r>
            <a:r>
              <a:rPr lang="en-US" dirty="0" smtClean="0">
                <a:latin typeface="Arial Narrow" pitchFamily="34" charset="0"/>
              </a:rPr>
              <a:t>!”</a:t>
            </a:r>
          </a:p>
          <a:p>
            <a:endParaRPr lang="en-US" dirty="0" smtClean="0">
              <a:latin typeface="Arial Narrow" pitchFamily="34" charset="0"/>
            </a:endParaRPr>
          </a:p>
          <a:p>
            <a:r>
              <a:rPr lang="en-US" b="1" dirty="0" smtClean="0">
                <a:latin typeface="Arial Narrow" pitchFamily="34" charset="0"/>
              </a:rPr>
              <a:t>DON’T</a:t>
            </a:r>
            <a:r>
              <a:rPr lang="en-US" b="1" baseline="0" dirty="0" smtClean="0">
                <a:latin typeface="Arial Narrow" pitchFamily="34" charset="0"/>
              </a:rPr>
              <a:t> GET SIDETRACKED </a:t>
            </a:r>
            <a:r>
              <a:rPr lang="en-US" b="1" dirty="0" smtClean="0">
                <a:latin typeface="Arial Narrow" pitchFamily="34" charset="0"/>
              </a:rPr>
              <a:t>HANDOUT</a:t>
            </a:r>
            <a:endParaRPr lang="en-US" b="1" dirty="0"/>
          </a:p>
          <a:p>
            <a:endParaRPr lang="en-US" dirty="0"/>
          </a:p>
        </p:txBody>
      </p:sp>
    </p:spTree>
    <p:extLst>
      <p:ext uri="{BB962C8B-B14F-4D97-AF65-F5344CB8AC3E}">
        <p14:creationId xmlns:p14="http://schemas.microsoft.com/office/powerpoint/2010/main" val="3443351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u="sng" dirty="0"/>
              <a:t>Ask participants</a:t>
            </a:r>
            <a:r>
              <a:rPr lang="en-US" sz="1800" b="1" dirty="0"/>
              <a:t> – Why should you also coach good performers?</a:t>
            </a:r>
          </a:p>
          <a:p>
            <a:pPr lvl="0"/>
            <a:endParaRPr lang="en-US" sz="1800" b="1" u="sng" dirty="0"/>
          </a:p>
          <a:p>
            <a:pPr lvl="0"/>
            <a:r>
              <a:rPr lang="en-US" sz="1800" b="1" u="sng" dirty="0"/>
              <a:t>Reasons:</a:t>
            </a:r>
          </a:p>
          <a:p>
            <a:pPr lvl="0">
              <a:buFont typeface="Wingdings" panose="05000000000000000000" pitchFamily="2" charset="2"/>
              <a:buChar char="Ø"/>
            </a:pPr>
            <a:r>
              <a:rPr lang="en-US" sz="1800" dirty="0"/>
              <a:t> Builds and maintains effective relationships</a:t>
            </a:r>
          </a:p>
          <a:p>
            <a:pPr lvl="0">
              <a:buFont typeface="Wingdings" panose="05000000000000000000" pitchFamily="2" charset="2"/>
              <a:buChar char="Ø"/>
            </a:pPr>
            <a:endParaRPr lang="en-US" sz="1800" dirty="0"/>
          </a:p>
          <a:p>
            <a:pPr lvl="0">
              <a:buFont typeface="Wingdings" panose="05000000000000000000" pitchFamily="2" charset="2"/>
              <a:buChar char="Ø"/>
            </a:pPr>
            <a:r>
              <a:rPr lang="en-US" sz="1800" dirty="0"/>
              <a:t> Detects potential problems early </a:t>
            </a:r>
          </a:p>
          <a:p>
            <a:pPr lvl="0"/>
            <a:endParaRPr lang="en-US" sz="1800" dirty="0"/>
          </a:p>
          <a:p>
            <a:pPr marL="238018" indent="-238018">
              <a:buFont typeface="Wingdings" panose="05000000000000000000" pitchFamily="2" charset="2"/>
              <a:buChar char="Ø"/>
            </a:pPr>
            <a:r>
              <a:rPr lang="en-US" sz="1800" dirty="0"/>
              <a:t>Provides opportunities to clarify and monitor performance in relation to goals and objectives</a:t>
            </a:r>
          </a:p>
          <a:p>
            <a:pPr lvl="0">
              <a:buFont typeface="Wingdings" panose="05000000000000000000" pitchFamily="2" charset="2"/>
              <a:buChar char="Ø"/>
            </a:pPr>
            <a:endParaRPr lang="en-US" sz="1800" dirty="0"/>
          </a:p>
          <a:p>
            <a:pPr marL="238018" indent="-238018">
              <a:buFont typeface="Wingdings" panose="05000000000000000000" pitchFamily="2" charset="2"/>
              <a:buChar char="Ø"/>
            </a:pPr>
            <a:r>
              <a:rPr lang="en-US" sz="1800" dirty="0"/>
              <a:t>Resolves complicated issues related to colleagues, co-workers, customers, and other working relationships</a:t>
            </a:r>
          </a:p>
          <a:p>
            <a:endParaRPr lang="en-US" dirty="0"/>
          </a:p>
        </p:txBody>
      </p:sp>
      <p:sp>
        <p:nvSpPr>
          <p:cNvPr id="4" name="Slide Number Placeholder 3"/>
          <p:cNvSpPr>
            <a:spLocks noGrp="1"/>
          </p:cNvSpPr>
          <p:nvPr>
            <p:ph type="sldNum" sz="quarter" idx="10"/>
          </p:nvPr>
        </p:nvSpPr>
        <p:spPr/>
        <p:txBody>
          <a:bodyPr/>
          <a:lstStyle/>
          <a:p>
            <a:fld id="{2B4168A8-2EBE-4630-B82A-692C19822DEA}" type="slidenum">
              <a:rPr lang="en-US" smtClean="0"/>
              <a:t>34</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4208458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bad – having</a:t>
            </a:r>
            <a:r>
              <a:rPr lang="en-US" baseline="0" dirty="0" smtClean="0"/>
              <a:t> your entire staff take a class that only Bob needs! </a:t>
            </a:r>
            <a:endParaRPr lang="en-US" dirty="0"/>
          </a:p>
        </p:txBody>
      </p:sp>
      <p:sp>
        <p:nvSpPr>
          <p:cNvPr id="4" name="Slide Number Placeholder 3"/>
          <p:cNvSpPr>
            <a:spLocks noGrp="1"/>
          </p:cNvSpPr>
          <p:nvPr>
            <p:ph type="sldNum" sz="quarter" idx="10"/>
          </p:nvPr>
        </p:nvSpPr>
        <p:spPr/>
        <p:txBody>
          <a:bodyPr/>
          <a:lstStyle/>
          <a:p>
            <a:fld id="{2B4168A8-2EBE-4630-B82A-692C19822DEA}" type="slidenum">
              <a:rPr lang="en-US" smtClean="0"/>
              <a:t>35</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193646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454924"/>
            <a:ext cx="5670635" cy="4218242"/>
          </a:xfrm>
        </p:spPr>
        <p:txBody>
          <a:bodyPr/>
          <a:lstStyle/>
          <a:p>
            <a:r>
              <a:rPr lang="en-US" sz="1800" b="1" u="sng" dirty="0"/>
              <a:t>Ask participants:</a:t>
            </a:r>
          </a:p>
          <a:p>
            <a:r>
              <a:rPr lang="en-US" sz="1800" dirty="0"/>
              <a:t>- What other possible coaching openings could you use?</a:t>
            </a:r>
          </a:p>
        </p:txBody>
      </p:sp>
      <p:sp>
        <p:nvSpPr>
          <p:cNvPr id="4" name="Slide Number Placeholder 3"/>
          <p:cNvSpPr>
            <a:spLocks noGrp="1"/>
          </p:cNvSpPr>
          <p:nvPr>
            <p:ph type="sldNum" sz="quarter" idx="10"/>
          </p:nvPr>
        </p:nvSpPr>
        <p:spPr/>
        <p:txBody>
          <a:bodyPr/>
          <a:lstStyle/>
          <a:p>
            <a:fld id="{2B4168A8-2EBE-4630-B82A-692C19822DEA}" type="slidenum">
              <a:rPr lang="en-US" smtClean="0"/>
              <a:t>36</a:t>
            </a:fld>
            <a:endParaRPr lang="en-US" dirty="0"/>
          </a:p>
        </p:txBody>
      </p:sp>
      <p:sp>
        <p:nvSpPr>
          <p:cNvPr id="5" name="Header Placeholder 1"/>
          <p:cNvSpPr>
            <a:spLocks noGrp="1"/>
          </p:cNvSpPr>
          <p:nvPr>
            <p:ph type="hdr" sz="quarter"/>
          </p:nvPr>
        </p:nvSpPr>
        <p:spPr>
          <a:xfrm>
            <a:off x="1" y="0"/>
            <a:ext cx="3388360" cy="468694"/>
          </a:xfrm>
          <a:prstGeom prst="rect">
            <a:avLst/>
          </a:prstGeom>
        </p:spPr>
        <p:txBody>
          <a:bodyPr vert="horz" lIns="94026" tIns="47011" rIns="94026" bIns="47011" rtlCol="0"/>
          <a:lstStyle>
            <a:lvl1pPr algn="l">
              <a:defRPr sz="1100"/>
            </a:lvl1pPr>
          </a:lstStyle>
          <a:p>
            <a:r>
              <a:rPr lang="en-US" dirty="0" smtClean="0"/>
              <a:t>Managing Performance (The Year-Round Process)</a:t>
            </a:r>
            <a:endParaRPr lang="en-US" dirty="0"/>
          </a:p>
        </p:txBody>
      </p:sp>
    </p:spTree>
    <p:extLst>
      <p:ext uri="{BB962C8B-B14F-4D97-AF65-F5344CB8AC3E}">
        <p14:creationId xmlns:p14="http://schemas.microsoft.com/office/powerpoint/2010/main" val="886089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a:prstGeom prst="rect">
            <a:avLst/>
          </a:prstGeom>
          <a:noFill/>
          <a:ln w="12700">
            <a:solidFill>
              <a:prstClr val="black"/>
            </a:solidFill>
          </a:ln>
        </p:spPr>
      </p:sp>
      <p:sp>
        <p:nvSpPr>
          <p:cNvPr id="3" name="Notes Placeholder 2"/>
          <p:cNvSpPr>
            <a:spLocks noGrp="1"/>
          </p:cNvSpPr>
          <p:nvPr>
            <p:ph type="body" idx="1"/>
          </p:nvPr>
        </p:nvSpPr>
        <p:spPr>
          <a:xfrm>
            <a:off x="695638" y="4387852"/>
            <a:ext cx="5558801" cy="4156075"/>
          </a:xfrm>
          <a:prstGeom prst="rect">
            <a:avLst/>
          </a:prstGeom>
        </p:spPr>
        <p:txBody>
          <a:bodyPr lIns="91435" tIns="45717" rIns="91435" bIns="45717"/>
          <a:lstStyle/>
          <a:p>
            <a:endParaRPr lang="en-US" dirty="0"/>
          </a:p>
        </p:txBody>
      </p:sp>
    </p:spTree>
    <p:extLst>
      <p:ext uri="{BB962C8B-B14F-4D97-AF65-F5344CB8AC3E}">
        <p14:creationId xmlns:p14="http://schemas.microsoft.com/office/powerpoint/2010/main" val="268762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396875" y="692150"/>
            <a:ext cx="6156325" cy="34639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3" name="Rectangle 3"/>
          <p:cNvSpPr>
            <a:spLocks noGrp="1" noChangeArrowheads="1"/>
          </p:cNvSpPr>
          <p:nvPr>
            <p:ph type="body" idx="1"/>
          </p:nvPr>
        </p:nvSpPr>
        <p:spPr bwMode="auto">
          <a:xfrm>
            <a:off x="695638" y="4387769"/>
            <a:ext cx="5558801" cy="41559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lstStyle/>
          <a:p>
            <a:r>
              <a:rPr lang="en-US" dirty="0" smtClean="0"/>
              <a:t> </a:t>
            </a:r>
            <a:endParaRPr lang="en-US" dirty="0"/>
          </a:p>
        </p:txBody>
      </p:sp>
    </p:spTree>
    <p:extLst>
      <p:ext uri="{BB962C8B-B14F-4D97-AF65-F5344CB8AC3E}">
        <p14:creationId xmlns:p14="http://schemas.microsoft.com/office/powerpoint/2010/main" val="4169445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396875" y="692150"/>
            <a:ext cx="6156325" cy="34639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3667" name="Rectangle 3"/>
          <p:cNvSpPr>
            <a:spLocks noGrp="1" noChangeArrowheads="1"/>
          </p:cNvSpPr>
          <p:nvPr>
            <p:ph type="body" idx="1"/>
          </p:nvPr>
        </p:nvSpPr>
        <p:spPr bwMode="auto">
          <a:xfrm>
            <a:off x="695638" y="4387769"/>
            <a:ext cx="5558801" cy="41559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lstStyle/>
          <a:p>
            <a:r>
              <a:rPr lang="en-US" dirty="0" smtClean="0">
                <a:latin typeface="Arial Narrow" pitchFamily="34" charset="0"/>
              </a:rPr>
              <a:t>Corrective Action is intended to correct the problem, not be punitive</a:t>
            </a:r>
          </a:p>
          <a:p>
            <a:r>
              <a:rPr lang="en-US" dirty="0" smtClean="0">
                <a:latin typeface="Arial Narrow" pitchFamily="34" charset="0"/>
              </a:rPr>
              <a:t>Must impose the lowest level of discipline that is most likely to help employee correct the problem</a:t>
            </a:r>
          </a:p>
          <a:p>
            <a:r>
              <a:rPr lang="en-US" dirty="0" smtClean="0">
                <a:latin typeface="Arial Narrow" pitchFamily="34" charset="0"/>
              </a:rPr>
              <a:t>Some forms of misconduct are so serious that informal steps are not required.  These situations are a rare exception.</a:t>
            </a:r>
          </a:p>
          <a:p>
            <a:endParaRPr lang="en-US" dirty="0" smtClean="0">
              <a:latin typeface="Arial Narrow" pitchFamily="34" charset="0"/>
            </a:endParaRPr>
          </a:p>
          <a:p>
            <a:r>
              <a:rPr lang="en-US" u="sng" dirty="0" smtClean="0">
                <a:latin typeface="Arial Narrow" pitchFamily="34" charset="0"/>
              </a:rPr>
              <a:t>Informal Response</a:t>
            </a:r>
          </a:p>
          <a:p>
            <a:pPr lvl="1"/>
            <a:r>
              <a:rPr lang="en-US" dirty="0" smtClean="0">
                <a:latin typeface="Arial Narrow" pitchFamily="34" charset="0"/>
              </a:rPr>
              <a:t>informal conversations, verbal warnings and letters of concern</a:t>
            </a:r>
          </a:p>
          <a:p>
            <a:r>
              <a:rPr lang="en-US" dirty="0" smtClean="0">
                <a:latin typeface="Arial Narrow" pitchFamily="34" charset="0"/>
              </a:rPr>
              <a:t>Clearly describe the problem (attendance, performance, conduct)</a:t>
            </a:r>
          </a:p>
          <a:p>
            <a:r>
              <a:rPr lang="en-US" dirty="0" smtClean="0">
                <a:latin typeface="Arial Narrow" pitchFamily="34" charset="0"/>
              </a:rPr>
              <a:t>Listen to the employee’s response, if any </a:t>
            </a:r>
          </a:p>
          <a:p>
            <a:r>
              <a:rPr lang="en-US" dirty="0" smtClean="0">
                <a:latin typeface="Arial Narrow" pitchFamily="34" charset="0"/>
              </a:rPr>
              <a:t>Identify specific ways employee can improve</a:t>
            </a:r>
          </a:p>
          <a:p>
            <a:endParaRPr lang="en-US" dirty="0" smtClean="0"/>
          </a:p>
          <a:p>
            <a:endParaRPr lang="en-US" dirty="0"/>
          </a:p>
        </p:txBody>
      </p:sp>
    </p:spTree>
    <p:extLst>
      <p:ext uri="{BB962C8B-B14F-4D97-AF65-F5344CB8AC3E}">
        <p14:creationId xmlns:p14="http://schemas.microsoft.com/office/powerpoint/2010/main" val="1477637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a:prstGeom prst="rect">
            <a:avLst/>
          </a:prstGeom>
        </p:spPr>
      </p:sp>
      <p:sp>
        <p:nvSpPr>
          <p:cNvPr id="3" name="Notes Placeholder 2"/>
          <p:cNvSpPr>
            <a:spLocks noGrp="1"/>
          </p:cNvSpPr>
          <p:nvPr>
            <p:ph type="body" idx="1"/>
          </p:nvPr>
        </p:nvSpPr>
        <p:spPr>
          <a:xfrm>
            <a:off x="701042" y="4473892"/>
            <a:ext cx="5608320" cy="3660459"/>
          </a:xfrm>
          <a:prstGeom prst="rect">
            <a:avLst/>
          </a:prstGeom>
        </p:spPr>
        <p:txBody>
          <a:bodyPr lIns="91435" tIns="45717" rIns="91435" bIns="45717"/>
          <a:lstStyle/>
          <a:p>
            <a:r>
              <a:rPr lang="en-US" dirty="0" smtClean="0"/>
              <a:t>If the problem gets</a:t>
            </a:r>
            <a:r>
              <a:rPr lang="en-US" baseline="0" dirty="0" smtClean="0"/>
              <a:t> bigger or doesn’t change, you need to proceed to progressive discipline.  </a:t>
            </a:r>
            <a:r>
              <a:rPr lang="en-US" dirty="0" smtClean="0"/>
              <a:t>Intent</a:t>
            </a:r>
            <a:r>
              <a:rPr lang="en-US" baseline="0" dirty="0" smtClean="0"/>
              <a:t> to correct the problem and convey the seriousness of the employee’s problems</a:t>
            </a:r>
          </a:p>
          <a:p>
            <a:endParaRPr lang="en-US" baseline="0" dirty="0" smtClean="0"/>
          </a:p>
          <a:p>
            <a:r>
              <a:rPr lang="en-US" baseline="0" dirty="0" smtClean="0"/>
              <a:t>Investigatory Leave: to permit the University to review or investigate serious misconduct.  Used in limited circumstances – contact our office.</a:t>
            </a:r>
            <a:endParaRPr lang="en-US" dirty="0"/>
          </a:p>
        </p:txBody>
      </p:sp>
      <p:sp>
        <p:nvSpPr>
          <p:cNvPr id="4" name="Slide Number Placeholder 3"/>
          <p:cNvSpPr>
            <a:spLocks noGrp="1"/>
          </p:cNvSpPr>
          <p:nvPr>
            <p:ph type="sldNum" sz="quarter" idx="10"/>
          </p:nvPr>
        </p:nvSpPr>
        <p:spPr>
          <a:xfrm>
            <a:off x="3970939" y="8829968"/>
            <a:ext cx="3037840" cy="466434"/>
          </a:xfrm>
          <a:prstGeom prst="rect">
            <a:avLst/>
          </a:prstGeom>
        </p:spPr>
        <p:txBody>
          <a:bodyPr lIns="91435" tIns="45717" rIns="91435" bIns="45717"/>
          <a:lstStyle/>
          <a:p>
            <a:fld id="{149D6193-62A3-437C-BE48-4985CF208B49}" type="slidenum">
              <a:rPr lang="en-US" smtClean="0"/>
              <a:pPr/>
              <a:t>41</a:t>
            </a:fld>
            <a:endParaRPr lang="en-US" dirty="0"/>
          </a:p>
        </p:txBody>
      </p:sp>
    </p:spTree>
    <p:extLst>
      <p:ext uri="{BB962C8B-B14F-4D97-AF65-F5344CB8AC3E}">
        <p14:creationId xmlns:p14="http://schemas.microsoft.com/office/powerpoint/2010/main" val="61034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30AAC6-AF3A-433B-A296-1B6F85C69FFC}" type="slidenum">
              <a:rPr lang="en-US" smtClean="0"/>
              <a:t>3</a:t>
            </a:fld>
            <a:endParaRPr lang="en-US" dirty="0"/>
          </a:p>
        </p:txBody>
      </p:sp>
    </p:spTree>
    <p:extLst>
      <p:ext uri="{BB962C8B-B14F-4D97-AF65-F5344CB8AC3E}">
        <p14:creationId xmlns:p14="http://schemas.microsoft.com/office/powerpoint/2010/main" val="327518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6BE6F-016B-446A-8260-FF813DC51851}" type="slidenum">
              <a:rPr lang="en-US" smtClean="0"/>
              <a:t>42</a:t>
            </a:fld>
            <a:endParaRPr lang="en-US" dirty="0"/>
          </a:p>
        </p:txBody>
      </p:sp>
    </p:spTree>
    <p:extLst>
      <p:ext uri="{BB962C8B-B14F-4D97-AF65-F5344CB8AC3E}">
        <p14:creationId xmlns:p14="http://schemas.microsoft.com/office/powerpoint/2010/main" val="347677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396875" y="692150"/>
            <a:ext cx="6156325" cy="34639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6979" name="Rectangle 3"/>
          <p:cNvSpPr>
            <a:spLocks noGrp="1" noChangeArrowheads="1"/>
          </p:cNvSpPr>
          <p:nvPr>
            <p:ph type="body" idx="1"/>
          </p:nvPr>
        </p:nvSpPr>
        <p:spPr bwMode="auto">
          <a:xfrm>
            <a:off x="695638" y="4387769"/>
            <a:ext cx="5558801" cy="41559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lstStyle/>
          <a:p>
            <a:r>
              <a:rPr lang="en-US" dirty="0" smtClean="0">
                <a:latin typeface="Arial Narrow" pitchFamily="34" charset="0"/>
              </a:rPr>
              <a:t>Provides free counseling and referral assistance for faculty and staff</a:t>
            </a:r>
          </a:p>
          <a:p>
            <a:r>
              <a:rPr lang="en-US" dirty="0" smtClean="0">
                <a:latin typeface="Arial Narrow" pitchFamily="34" charset="0"/>
              </a:rPr>
              <a:t>Services are confidential </a:t>
            </a:r>
            <a:endParaRPr lang="en-US" dirty="0"/>
          </a:p>
        </p:txBody>
      </p:sp>
    </p:spTree>
    <p:extLst>
      <p:ext uri="{BB962C8B-B14F-4D97-AF65-F5344CB8AC3E}">
        <p14:creationId xmlns:p14="http://schemas.microsoft.com/office/powerpoint/2010/main" val="131793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396875" y="692150"/>
            <a:ext cx="6156325" cy="34639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3" name="Rectangle 3"/>
          <p:cNvSpPr>
            <a:spLocks noGrp="1" noChangeArrowheads="1"/>
          </p:cNvSpPr>
          <p:nvPr>
            <p:ph type="body" idx="1"/>
          </p:nvPr>
        </p:nvSpPr>
        <p:spPr bwMode="auto">
          <a:xfrm>
            <a:off x="695638" y="4387769"/>
            <a:ext cx="5558801" cy="41559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lstStyle/>
          <a:p>
            <a:pPr defTabSz="914350">
              <a:defRPr/>
            </a:pPr>
            <a:r>
              <a:rPr lang="en-US" dirty="0">
                <a:latin typeface="Arial Narrow" pitchFamily="34" charset="0"/>
              </a:rPr>
              <a:t>The Office of the Ombuds is a resource for conflict management, assisting the campus community by offering a safe and confidential place to discuss workplace issues, interpersonal conflict, academic concerns, etc. </a:t>
            </a:r>
          </a:p>
          <a:p>
            <a:endParaRPr lang="en-US" dirty="0"/>
          </a:p>
        </p:txBody>
      </p:sp>
    </p:spTree>
    <p:extLst>
      <p:ext uri="{BB962C8B-B14F-4D97-AF65-F5344CB8AC3E}">
        <p14:creationId xmlns:p14="http://schemas.microsoft.com/office/powerpoint/2010/main" val="3809634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396875" y="692150"/>
            <a:ext cx="6156325" cy="346392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8723" name="Rectangle 3"/>
          <p:cNvSpPr>
            <a:spLocks noGrp="1" noChangeArrowheads="1"/>
          </p:cNvSpPr>
          <p:nvPr>
            <p:ph type="body" idx="1"/>
          </p:nvPr>
        </p:nvSpPr>
        <p:spPr bwMode="auto">
          <a:xfrm>
            <a:off x="695638" y="4387769"/>
            <a:ext cx="5558801" cy="415591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7" rIns="91435" bIns="45717"/>
          <a:lstStyle/>
          <a:p>
            <a:endParaRPr lang="en-US" dirty="0"/>
          </a:p>
        </p:txBody>
      </p:sp>
    </p:spTree>
    <p:extLst>
      <p:ext uri="{BB962C8B-B14F-4D97-AF65-F5344CB8AC3E}">
        <p14:creationId xmlns:p14="http://schemas.microsoft.com/office/powerpoint/2010/main" val="3182123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a:prstGeom prst="rect">
            <a:avLst/>
          </a:prstGeom>
          <a:noFill/>
          <a:ln w="12700">
            <a:solidFill>
              <a:prstClr val="black"/>
            </a:solidFill>
          </a:ln>
        </p:spPr>
      </p:sp>
      <p:sp>
        <p:nvSpPr>
          <p:cNvPr id="3" name="Notes Placeholder 2"/>
          <p:cNvSpPr>
            <a:spLocks noGrp="1"/>
          </p:cNvSpPr>
          <p:nvPr>
            <p:ph type="body" idx="1"/>
          </p:nvPr>
        </p:nvSpPr>
        <p:spPr>
          <a:xfrm>
            <a:off x="695638" y="4387852"/>
            <a:ext cx="5558801" cy="4156075"/>
          </a:xfrm>
          <a:prstGeom prst="rect">
            <a:avLst/>
          </a:prstGeom>
        </p:spPr>
        <p:txBody>
          <a:bodyPr lIns="91435" tIns="45717" rIns="91435" bIns="45717"/>
          <a:lstStyle/>
          <a:p>
            <a:endParaRPr lang="en-US" dirty="0"/>
          </a:p>
        </p:txBody>
      </p:sp>
    </p:spTree>
    <p:extLst>
      <p:ext uri="{BB962C8B-B14F-4D97-AF65-F5344CB8AC3E}">
        <p14:creationId xmlns:p14="http://schemas.microsoft.com/office/powerpoint/2010/main" val="428247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9A66E-8875-428C-9C46-0C3AF6F99588}" type="slidenum">
              <a:rPr lang="en-US" smtClean="0"/>
              <a:t>4</a:t>
            </a:fld>
            <a:endParaRPr lang="en-US" dirty="0"/>
          </a:p>
        </p:txBody>
      </p:sp>
    </p:spTree>
    <p:extLst>
      <p:ext uri="{BB962C8B-B14F-4D97-AF65-F5344CB8AC3E}">
        <p14:creationId xmlns:p14="http://schemas.microsoft.com/office/powerpoint/2010/main" val="96797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AAFF0-18AC-44E4-810F-FDB3FE576D1C}" type="slidenum">
              <a:rPr lang="en-US" smtClean="0"/>
              <a:pPr/>
              <a:t>5</a:t>
            </a:fld>
            <a:endParaRPr lang="en-US" dirty="0"/>
          </a:p>
        </p:txBody>
      </p:sp>
    </p:spTree>
    <p:extLst>
      <p:ext uri="{BB962C8B-B14F-4D97-AF65-F5344CB8AC3E}">
        <p14:creationId xmlns:p14="http://schemas.microsoft.com/office/powerpoint/2010/main" val="342637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Elective Courses</a:t>
            </a:r>
            <a:endParaRPr lang="en-US" dirty="0"/>
          </a:p>
          <a:p>
            <a:r>
              <a:rPr lang="en-US" dirty="0"/>
              <a:t>Leverage Your Strengths and Avoid Derailing Behaviors</a:t>
            </a:r>
          </a:p>
          <a:p>
            <a:r>
              <a:rPr lang="en-US" dirty="0"/>
              <a:t>Facilitating Upward Feedback</a:t>
            </a:r>
          </a:p>
          <a:p>
            <a:r>
              <a:rPr lang="en-US" dirty="0"/>
              <a:t>Dealing with Negative Reactions to Performance Feedback</a:t>
            </a:r>
          </a:p>
          <a:p>
            <a:r>
              <a:rPr lang="en-US" dirty="0"/>
              <a:t>Identifying the Root Causes of Performance Issues</a:t>
            </a:r>
          </a:p>
          <a:p>
            <a:r>
              <a:rPr lang="en-US" dirty="0"/>
              <a:t>Building Collaborative Relationships</a:t>
            </a:r>
          </a:p>
          <a:p>
            <a:r>
              <a:rPr lang="en-US" dirty="0"/>
              <a:t>Help Your Employees Prioritize Their Work</a:t>
            </a:r>
          </a:p>
          <a:p>
            <a:r>
              <a:rPr lang="en-US" dirty="0"/>
              <a:t>Change Project Management - The Crucial Role of Communication</a:t>
            </a:r>
          </a:p>
          <a:p>
            <a:r>
              <a:rPr lang="en-US" dirty="0"/>
              <a:t>Choosing the Right Strategy for Implementing Change</a:t>
            </a:r>
          </a:p>
          <a:p>
            <a:r>
              <a:rPr lang="en-US" dirty="0"/>
              <a:t>Communicating - Connecting to Your People</a:t>
            </a:r>
          </a:p>
          <a:p>
            <a:r>
              <a:rPr lang="en-US" dirty="0"/>
              <a:t>Responding to Conflict</a:t>
            </a:r>
          </a:p>
          <a:p>
            <a:r>
              <a:rPr lang="en-US" dirty="0"/>
              <a:t>Exercising Influence</a:t>
            </a:r>
          </a:p>
          <a:p>
            <a:endParaRPr lang="en-US" dirty="0"/>
          </a:p>
        </p:txBody>
      </p:sp>
      <p:sp>
        <p:nvSpPr>
          <p:cNvPr id="4" name="Slide Number Placeholder 3"/>
          <p:cNvSpPr>
            <a:spLocks noGrp="1"/>
          </p:cNvSpPr>
          <p:nvPr>
            <p:ph type="sldNum" sz="quarter" idx="10"/>
          </p:nvPr>
        </p:nvSpPr>
        <p:spPr/>
        <p:txBody>
          <a:bodyPr/>
          <a:lstStyle/>
          <a:p>
            <a:fld id="{FE30AAC6-AF3A-433B-A296-1B6F85C69FFC}" type="slidenum">
              <a:rPr lang="en-US" smtClean="0"/>
              <a:t>7</a:t>
            </a:fld>
            <a:endParaRPr lang="en-US" dirty="0"/>
          </a:p>
        </p:txBody>
      </p:sp>
    </p:spTree>
    <p:extLst>
      <p:ext uri="{BB962C8B-B14F-4D97-AF65-F5344CB8AC3E}">
        <p14:creationId xmlns:p14="http://schemas.microsoft.com/office/powerpoint/2010/main" val="177405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61100" cy="3522662"/>
          </a:xfrm>
          <a:prstGeom prst="rect">
            <a:avLst/>
          </a:prstGeom>
          <a:noFill/>
          <a:ln w="12700">
            <a:solidFill>
              <a:prstClr val="black"/>
            </a:solidFill>
          </a:ln>
        </p:spPr>
      </p:sp>
      <p:sp>
        <p:nvSpPr>
          <p:cNvPr id="3" name="Notes Placeholder 2"/>
          <p:cNvSpPr>
            <a:spLocks noGrp="1"/>
          </p:cNvSpPr>
          <p:nvPr>
            <p:ph type="body" idx="1"/>
          </p:nvPr>
        </p:nvSpPr>
        <p:spPr>
          <a:xfrm>
            <a:off x="711097" y="4460899"/>
            <a:ext cx="5682330" cy="4225184"/>
          </a:xfrm>
          <a:prstGeom prst="rect">
            <a:avLst/>
          </a:prstGeom>
        </p:spPr>
        <p:txBody>
          <a:bodyPr lIns="93172" tIns="46586" rIns="93172" bIns="46586"/>
          <a:lstStyle/>
          <a:p>
            <a:r>
              <a:rPr lang="en-US" dirty="0" smtClean="0"/>
              <a:t>Before we start talking about problems, lets talk about the key to avoiding problems in the first place.</a:t>
            </a:r>
            <a:r>
              <a:rPr lang="en-US" baseline="0" dirty="0" smtClean="0"/>
              <a:t>  Set clear expectations that are allowed under law, policy and union contracts; neutral fair rules; regular check-ins; reward/acknowledge; listen; think “what is fair”</a:t>
            </a:r>
          </a:p>
          <a:p>
            <a:endParaRPr lang="en-US" baseline="0" dirty="0" smtClean="0"/>
          </a:p>
          <a:p>
            <a:r>
              <a:rPr lang="en-US" dirty="0" smtClean="0"/>
              <a:t>Effective performance management is the key to your success as a manager or supervisor and is a component of the UC Core Competency for managers- People Management. You are encouraged to develop and sustain on-going communication with your direct reports that includes clear expectations, feedback, career development planning and periodic performance appraisals.</a:t>
            </a:r>
          </a:p>
          <a:p>
            <a:r>
              <a:rPr lang="en-US" dirty="0" smtClean="0"/>
              <a:t>Direct communication with your employees will help them perform to the best of their abilities &amp; strive to improve.</a:t>
            </a:r>
          </a:p>
          <a:p>
            <a:r>
              <a:rPr lang="en-US" dirty="0" smtClean="0"/>
              <a:t>UC People Management Certificate Program incorporates e-learning courses developed by the Office of the President.  Topics</a:t>
            </a:r>
            <a:r>
              <a:rPr lang="en-US" baseline="0" dirty="0" smtClean="0"/>
              <a:t> include:</a:t>
            </a:r>
          </a:p>
          <a:p>
            <a:pPr lvl="0"/>
            <a:r>
              <a:rPr lang="en-US" dirty="0" smtClean="0"/>
              <a:t>Setting Expectations and Individual Performance Goals</a:t>
            </a:r>
          </a:p>
          <a:p>
            <a:pPr lvl="0"/>
            <a:r>
              <a:rPr lang="en-US" dirty="0" smtClean="0"/>
              <a:t>Giving and Receiving Feedback</a:t>
            </a:r>
          </a:p>
          <a:p>
            <a:pPr lvl="0"/>
            <a:r>
              <a:rPr lang="en-US" dirty="0" smtClean="0"/>
              <a:t>Engaging and Developing Employees</a:t>
            </a:r>
          </a:p>
          <a:p>
            <a:pPr lvl="0"/>
            <a:r>
              <a:rPr lang="en-US" dirty="0" smtClean="0"/>
              <a:t>Conducting Performance Appraisals</a:t>
            </a:r>
          </a:p>
          <a:p>
            <a:pPr lvl="0"/>
            <a:r>
              <a:rPr lang="en-US" dirty="0" smtClean="0"/>
              <a:t>Motivating, Recognizing and Rewarding Employees</a:t>
            </a:r>
          </a:p>
          <a:p>
            <a:pPr lvl="0"/>
            <a:r>
              <a:rPr lang="en-US" dirty="0" smtClean="0"/>
              <a:t>Coaching for Performance and Development</a:t>
            </a:r>
          </a:p>
          <a:p>
            <a:pPr lvl="0"/>
            <a:r>
              <a:rPr lang="en-US" dirty="0" smtClean="0"/>
              <a:t>Managing Corrective Action</a:t>
            </a:r>
          </a:p>
          <a:p>
            <a:endParaRPr lang="en-US" dirty="0"/>
          </a:p>
        </p:txBody>
      </p:sp>
    </p:spTree>
    <p:extLst>
      <p:ext uri="{BB962C8B-B14F-4D97-AF65-F5344CB8AC3E}">
        <p14:creationId xmlns:p14="http://schemas.microsoft.com/office/powerpoint/2010/main" val="42816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61100" cy="3522662"/>
          </a:xfrm>
          <a:prstGeom prst="rect">
            <a:avLst/>
          </a:prstGeom>
          <a:noFill/>
          <a:ln w="12700">
            <a:solidFill>
              <a:prstClr val="black"/>
            </a:solidFill>
          </a:ln>
        </p:spPr>
      </p:sp>
      <p:sp>
        <p:nvSpPr>
          <p:cNvPr id="3" name="Notes Placeholder 2"/>
          <p:cNvSpPr>
            <a:spLocks noGrp="1"/>
          </p:cNvSpPr>
          <p:nvPr>
            <p:ph type="body" idx="1"/>
          </p:nvPr>
        </p:nvSpPr>
        <p:spPr>
          <a:xfrm>
            <a:off x="711097" y="4460899"/>
            <a:ext cx="5682330" cy="4225184"/>
          </a:xfrm>
          <a:prstGeom prst="rect">
            <a:avLst/>
          </a:prstGeom>
        </p:spPr>
        <p:txBody>
          <a:bodyPr lIns="93172" tIns="46586" rIns="93172" bIns="46586"/>
          <a:lstStyle/>
          <a:p>
            <a:r>
              <a:rPr lang="en-US" dirty="0" smtClean="0"/>
              <a:t>Miscommunication or misunderstanding on a small issue can sometimes take root and grow into a bigger issue.  It’s your job, as the manager,</a:t>
            </a:r>
            <a:r>
              <a:rPr lang="en-US" baseline="0" dirty="0" smtClean="0"/>
              <a:t> to take the lead/high road, and address these issues as soon as possible.  </a:t>
            </a:r>
            <a:endParaRPr lang="en-US" dirty="0"/>
          </a:p>
        </p:txBody>
      </p:sp>
    </p:spTree>
    <p:extLst>
      <p:ext uri="{BB962C8B-B14F-4D97-AF65-F5344CB8AC3E}">
        <p14:creationId xmlns:p14="http://schemas.microsoft.com/office/powerpoint/2010/main" val="271019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3163"/>
            <a:ext cx="5637213" cy="3170237"/>
          </a:xfrm>
          <a:prstGeom prst="rect">
            <a:avLst/>
          </a:prstGeom>
          <a:noFill/>
          <a:ln w="12700">
            <a:solidFill>
              <a:prstClr val="black"/>
            </a:solidFill>
          </a:ln>
        </p:spPr>
      </p:sp>
      <p:sp>
        <p:nvSpPr>
          <p:cNvPr id="3" name="Notes Placeholder 2"/>
          <p:cNvSpPr>
            <a:spLocks noGrp="1"/>
          </p:cNvSpPr>
          <p:nvPr>
            <p:ph type="body" idx="1"/>
          </p:nvPr>
        </p:nvSpPr>
        <p:spPr>
          <a:xfrm>
            <a:off x="710778" y="4519085"/>
            <a:ext cx="5682968" cy="3697579"/>
          </a:xfrm>
          <a:prstGeom prst="rect">
            <a:avLst/>
          </a:prstGeom>
        </p:spPr>
        <p:txBody>
          <a:bodyPr lIns="93172" tIns="46586" rIns="93172" bIns="46586"/>
          <a:lstStyle/>
          <a:p>
            <a:endParaRPr lang="en-US" dirty="0"/>
          </a:p>
        </p:txBody>
      </p:sp>
    </p:spTree>
    <p:extLst>
      <p:ext uri="{BB962C8B-B14F-4D97-AF65-F5344CB8AC3E}">
        <p14:creationId xmlns:p14="http://schemas.microsoft.com/office/powerpoint/2010/main" val="324170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27349873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25600" y="20447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908800" y="2044700"/>
            <a:ext cx="5080000" cy="4114800"/>
          </a:xfrm>
        </p:spPr>
        <p:txBody>
          <a:bodyPr/>
          <a:lstStyle/>
          <a:p>
            <a:endParaRPr lang="en-US" dirty="0"/>
          </a:p>
        </p:txBody>
      </p:sp>
      <p:sp>
        <p:nvSpPr>
          <p:cNvPr id="5" name="Date Placeholder 4"/>
          <p:cNvSpPr>
            <a:spLocks noGrp="1"/>
          </p:cNvSpPr>
          <p:nvPr>
            <p:ph type="dt" sz="half" idx="10"/>
          </p:nvPr>
        </p:nvSpPr>
        <p:spPr>
          <a:xfrm>
            <a:off x="1634067" y="6248400"/>
            <a:ext cx="2540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4885267" y="6248400"/>
            <a:ext cx="3860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9457267" y="6248400"/>
            <a:ext cx="2540000" cy="457200"/>
          </a:xfrm>
        </p:spPr>
        <p:txBody>
          <a:bodyPr/>
          <a:lstStyle>
            <a:lvl1pPr>
              <a:defRPr/>
            </a:lvl1pPr>
          </a:lstStyle>
          <a:p>
            <a:fld id="{F18848F9-85FA-406B-9944-63AB5177AD1D}" type="slidenum">
              <a:rPr lang="en-US"/>
              <a:pPr/>
              <a:t>‹#›</a:t>
            </a:fld>
            <a:endParaRPr lang="en-US" dirty="0"/>
          </a:p>
        </p:txBody>
      </p:sp>
    </p:spTree>
    <p:extLst>
      <p:ext uri="{BB962C8B-B14F-4D97-AF65-F5344CB8AC3E}">
        <p14:creationId xmlns:p14="http://schemas.microsoft.com/office/powerpoint/2010/main" val="55914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25600" y="4191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625600" y="2044700"/>
            <a:ext cx="5080000" cy="4114800"/>
          </a:xfrm>
        </p:spPr>
        <p:txBody>
          <a:bodyPr/>
          <a:lstStyle/>
          <a:p>
            <a:endParaRPr lang="en-US" dirty="0"/>
          </a:p>
        </p:txBody>
      </p:sp>
      <p:sp>
        <p:nvSpPr>
          <p:cNvPr id="4" name="Text Placeholder 3"/>
          <p:cNvSpPr>
            <a:spLocks noGrp="1"/>
          </p:cNvSpPr>
          <p:nvPr>
            <p:ph type="body" sz="half" idx="2"/>
          </p:nvPr>
        </p:nvSpPr>
        <p:spPr>
          <a:xfrm>
            <a:off x="6908800" y="20447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634067" y="6248400"/>
            <a:ext cx="2540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4885267" y="6248400"/>
            <a:ext cx="38608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9457267" y="6248400"/>
            <a:ext cx="2540000" cy="457200"/>
          </a:xfrm>
        </p:spPr>
        <p:txBody>
          <a:bodyPr/>
          <a:lstStyle>
            <a:lvl1pPr>
              <a:defRPr/>
            </a:lvl1pPr>
          </a:lstStyle>
          <a:p>
            <a:fld id="{465C3AC5-EFCF-40B3-AD70-F0E06DDD80D9}" type="slidenum">
              <a:rPr lang="en-US"/>
              <a:pPr/>
              <a:t>‹#›</a:t>
            </a:fld>
            <a:endParaRPr lang="en-US" dirty="0"/>
          </a:p>
        </p:txBody>
      </p:sp>
    </p:spTree>
    <p:extLst>
      <p:ext uri="{BB962C8B-B14F-4D97-AF65-F5344CB8AC3E}">
        <p14:creationId xmlns:p14="http://schemas.microsoft.com/office/powerpoint/2010/main" val="81067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accent1">
                <a:lumMod val="60000"/>
                <a:lumOff val="4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 id="2147483672"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7005061" cy="5008419"/>
          </a:xfrm>
        </p:spPr>
        <p:txBody>
          <a:bodyPr>
            <a:normAutofit/>
          </a:bodyPr>
          <a:lstStyle/>
          <a:p>
            <a:r>
              <a:rPr lang="en-US" dirty="0" smtClean="0"/>
              <a:t>Successful conversations with your employees – </a:t>
            </a:r>
            <a:r>
              <a:rPr lang="en-US" sz="3100" i="1" dirty="0" smtClean="0"/>
              <a:t>helping your staff thrive </a:t>
            </a:r>
            <a:r>
              <a:rPr lang="en-US" sz="3100" i="1" dirty="0" smtClean="0"/>
              <a:t>through </a:t>
            </a:r>
            <a:r>
              <a:rPr lang="en-US" sz="3100" i="1" dirty="0" smtClean="0"/>
              <a:t>effective performance management </a:t>
            </a:r>
            <a:endParaRPr lang="en-US" sz="3100" i="1" dirty="0"/>
          </a:p>
        </p:txBody>
      </p:sp>
      <p:sp>
        <p:nvSpPr>
          <p:cNvPr id="3" name="Subtitle 2"/>
          <p:cNvSpPr>
            <a:spLocks noGrp="1"/>
          </p:cNvSpPr>
          <p:nvPr>
            <p:ph type="subTitle" idx="1"/>
          </p:nvPr>
        </p:nvSpPr>
        <p:spPr>
          <a:xfrm>
            <a:off x="684212" y="5694218"/>
            <a:ext cx="6400800" cy="96982"/>
          </a:xfrm>
        </p:spPr>
        <p:txBody>
          <a:bodyPr>
            <a:normAutofit fontScale="25000" lnSpcReduction="20000"/>
          </a:bodyPr>
          <a:lstStyle/>
          <a:p>
            <a:endParaRPr lang="en-US" dirty="0"/>
          </a:p>
        </p:txBody>
      </p:sp>
      <p:pic>
        <p:nvPicPr>
          <p:cNvPr id="4" name="Picture 3" descr="&quot;Dos and Don'ts&quot; of Residency Intervie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064" y="264042"/>
            <a:ext cx="3223437" cy="3223437"/>
          </a:xfrm>
          <a:prstGeom prst="rect">
            <a:avLst/>
          </a:prstGeom>
        </p:spPr>
      </p:pic>
    </p:spTree>
    <p:extLst>
      <p:ext uri="{BB962C8B-B14F-4D97-AF65-F5344CB8AC3E}">
        <p14:creationId xmlns:p14="http://schemas.microsoft.com/office/powerpoint/2010/main" val="390244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90045"/>
            <a:ext cx="8534400" cy="1423952"/>
          </a:xfrm>
        </p:spPr>
        <p:txBody>
          <a:bodyPr>
            <a:normAutofit/>
          </a:bodyPr>
          <a:lstStyle/>
          <a:p>
            <a:r>
              <a:rPr lang="en-US" sz="4800" dirty="0">
                <a:latin typeface="Arial Narrow" panose="020B0606020202030204" pitchFamily="34" charset="0"/>
              </a:rPr>
              <a:t>          </a:t>
            </a:r>
            <a:r>
              <a:rPr lang="en-US" sz="4800" dirty="0" smtClean="0">
                <a:latin typeface="Arial Narrow" panose="020B0606020202030204" pitchFamily="34" charset="0"/>
              </a:rPr>
              <a:t>Employee engagement</a:t>
            </a:r>
            <a:endParaRPr lang="en-US" sz="5400" dirty="0">
              <a:latin typeface="Arial Narrow" panose="020B0606020202030204" pitchFamily="34" charset="0"/>
            </a:endParaRPr>
          </a:p>
        </p:txBody>
      </p:sp>
      <p:sp>
        <p:nvSpPr>
          <p:cNvPr id="3" name="Content Placeholder 2"/>
          <p:cNvSpPr>
            <a:spLocks noGrp="1"/>
          </p:cNvSpPr>
          <p:nvPr>
            <p:ph idx="1"/>
          </p:nvPr>
        </p:nvSpPr>
        <p:spPr>
          <a:xfrm>
            <a:off x="684212" y="290945"/>
            <a:ext cx="9526588" cy="6123052"/>
          </a:xfrm>
        </p:spPr>
        <p:txBody>
          <a:bodyPr>
            <a:normAutofit/>
          </a:bodyPr>
          <a:lstStyle/>
          <a:p>
            <a:pPr marL="0" indent="0">
              <a:buNone/>
            </a:pPr>
            <a:r>
              <a:rPr lang="en-US" sz="2400" dirty="0" smtClean="0">
                <a:solidFill>
                  <a:schemeClr val="tx1"/>
                </a:solidFill>
                <a:latin typeface="+mj-lt"/>
              </a:rPr>
              <a:t>Set </a:t>
            </a:r>
            <a:r>
              <a:rPr lang="en-US" sz="2400" dirty="0">
                <a:solidFill>
                  <a:schemeClr val="tx1"/>
                </a:solidFill>
                <a:latin typeface="+mj-lt"/>
              </a:rPr>
              <a:t>clear </a:t>
            </a:r>
            <a:r>
              <a:rPr lang="en-US" sz="2400" dirty="0" smtClean="0">
                <a:solidFill>
                  <a:schemeClr val="tx1"/>
                </a:solidFill>
                <a:latin typeface="+mj-lt"/>
              </a:rPr>
              <a:t>expectations</a:t>
            </a:r>
          </a:p>
          <a:p>
            <a:pPr marL="0" indent="0">
              <a:buNone/>
            </a:pPr>
            <a:r>
              <a:rPr lang="en-US" sz="2400" dirty="0">
                <a:solidFill>
                  <a:schemeClr val="tx1"/>
                </a:solidFill>
                <a:latin typeface="+mj-lt"/>
              </a:rPr>
              <a:t>Training/professional </a:t>
            </a:r>
            <a:r>
              <a:rPr lang="en-US" sz="2400" dirty="0" smtClean="0">
                <a:solidFill>
                  <a:schemeClr val="tx1"/>
                </a:solidFill>
                <a:latin typeface="+mj-lt"/>
              </a:rPr>
              <a:t>development</a:t>
            </a:r>
            <a:endParaRPr lang="en-US" sz="2400" dirty="0">
              <a:solidFill>
                <a:schemeClr val="tx1"/>
              </a:solidFill>
              <a:latin typeface="+mj-lt"/>
            </a:endParaRPr>
          </a:p>
          <a:p>
            <a:pPr marL="0" indent="0">
              <a:buNone/>
            </a:pPr>
            <a:r>
              <a:rPr lang="en-US" sz="2400" dirty="0" smtClean="0">
                <a:solidFill>
                  <a:schemeClr val="tx1"/>
                </a:solidFill>
                <a:latin typeface="+mj-lt"/>
              </a:rPr>
              <a:t>Regular effective communication</a:t>
            </a:r>
          </a:p>
          <a:p>
            <a:pPr marL="0" indent="0">
              <a:buNone/>
            </a:pPr>
            <a:r>
              <a:rPr lang="en-US" sz="2400" dirty="0" smtClean="0">
                <a:solidFill>
                  <a:schemeClr val="tx1"/>
                </a:solidFill>
                <a:latin typeface="+mj-lt"/>
              </a:rPr>
              <a:t>Regular ‘check-in’s</a:t>
            </a:r>
          </a:p>
          <a:p>
            <a:pPr marL="0" indent="0">
              <a:buNone/>
            </a:pPr>
            <a:r>
              <a:rPr lang="en-US" sz="2400" dirty="0" smtClean="0">
                <a:solidFill>
                  <a:schemeClr val="tx1"/>
                </a:solidFill>
                <a:latin typeface="+mj-lt"/>
              </a:rPr>
              <a:t>Reward/Acknowledge </a:t>
            </a:r>
          </a:p>
          <a:p>
            <a:pPr marL="0" indent="0">
              <a:buNone/>
            </a:pPr>
            <a:r>
              <a:rPr lang="en-US" sz="2400" dirty="0" smtClean="0">
                <a:solidFill>
                  <a:schemeClr val="tx1"/>
                </a:solidFill>
                <a:latin typeface="+mj-lt"/>
              </a:rPr>
              <a:t>Listen</a:t>
            </a:r>
            <a:endParaRPr lang="en-US" sz="2400" dirty="0" smtClean="0">
              <a:solidFill>
                <a:schemeClr val="tx1"/>
              </a:solidFill>
              <a:latin typeface="+mj-lt"/>
            </a:endParaRPr>
          </a:p>
        </p:txBody>
      </p:sp>
      <p:pic>
        <p:nvPicPr>
          <p:cNvPr id="178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758" y="2840809"/>
            <a:ext cx="2207719" cy="2149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818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3971" y="73606"/>
            <a:ext cx="3582001" cy="268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920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1" y="457201"/>
            <a:ext cx="10429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FA67E3C-A814-4C2D-8392-00EF2B7A57B4}" type="slidenum">
              <a:rPr lang="en-US" smtClean="0"/>
              <a:pPr/>
              <a:t>10</a:t>
            </a:fld>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7168" y="1794874"/>
            <a:ext cx="2324832" cy="2366678"/>
          </a:xfrm>
          <a:prstGeom prst="rect">
            <a:avLst/>
          </a:prstGeom>
        </p:spPr>
      </p:pic>
    </p:spTree>
    <p:extLst>
      <p:ext uri="{BB962C8B-B14F-4D97-AF65-F5344CB8AC3E}">
        <p14:creationId xmlns:p14="http://schemas.microsoft.com/office/powerpoint/2010/main" val="324886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9512411" cy="1507067"/>
          </a:xfrm>
        </p:spPr>
        <p:txBody>
          <a:bodyPr>
            <a:normAutofit fontScale="90000"/>
          </a:bodyPr>
          <a:lstStyle/>
          <a:p>
            <a:r>
              <a:rPr lang="en-US" sz="4800" dirty="0">
                <a:latin typeface="+mn-lt"/>
              </a:rPr>
              <a:t>Problems usually start small…</a:t>
            </a:r>
          </a:p>
        </p:txBody>
      </p:sp>
      <p:sp>
        <p:nvSpPr>
          <p:cNvPr id="6" name="Content Placeholder 5"/>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465C3AC5-EFCF-40B3-AD70-F0E06DDD80D9}" type="slidenum">
              <a:rPr lang="en-US" smtClean="0"/>
              <a:pPr/>
              <a:t>11</a:t>
            </a:fld>
            <a:endParaRPr lang="en-US" dirty="0"/>
          </a:p>
        </p:txBody>
      </p:sp>
      <p:pic>
        <p:nvPicPr>
          <p:cNvPr id="178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678" y="462173"/>
            <a:ext cx="5867400" cy="383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171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THREE TYPES OF EMPLOYEE PROBLEMS</a:t>
            </a:r>
            <a:endParaRPr lang="en-US" dirty="0"/>
          </a:p>
        </p:txBody>
      </p:sp>
      <p:sp>
        <p:nvSpPr>
          <p:cNvPr id="7" name="Content Placeholder 6"/>
          <p:cNvSpPr>
            <a:spLocks noGrp="1"/>
          </p:cNvSpPr>
          <p:nvPr>
            <p:ph idx="1"/>
          </p:nvPr>
        </p:nvSpPr>
        <p:spPr/>
        <p:txBody>
          <a:bodyPr>
            <a:normAutofit fontScale="92500" lnSpcReduction="10000"/>
          </a:bodyPr>
          <a:lstStyle/>
          <a:p>
            <a:pPr marL="0" indent="0" algn="ctr">
              <a:buNone/>
            </a:pPr>
            <a:endParaRPr lang="en-US" sz="5400" dirty="0"/>
          </a:p>
          <a:p>
            <a:pPr marL="0" indent="0" algn="ctr">
              <a:buNone/>
            </a:pPr>
            <a:r>
              <a:rPr lang="en-US" sz="5400" dirty="0">
                <a:solidFill>
                  <a:schemeClr val="tx1"/>
                </a:solidFill>
                <a:latin typeface="+mj-lt"/>
              </a:rPr>
              <a:t>ATTENDANCE</a:t>
            </a:r>
          </a:p>
          <a:p>
            <a:pPr marL="0" indent="0" algn="ctr">
              <a:buNone/>
            </a:pPr>
            <a:r>
              <a:rPr lang="en-US" sz="5400" dirty="0">
                <a:solidFill>
                  <a:schemeClr val="tx1"/>
                </a:solidFill>
                <a:latin typeface="+mj-lt"/>
              </a:rPr>
              <a:t>PERFORMANCE</a:t>
            </a:r>
          </a:p>
          <a:p>
            <a:pPr marL="0" indent="0" algn="ctr">
              <a:buNone/>
            </a:pPr>
            <a:r>
              <a:rPr lang="en-US" sz="5400" dirty="0">
                <a:solidFill>
                  <a:schemeClr val="tx1"/>
                </a:solidFill>
                <a:latin typeface="+mj-lt"/>
              </a:rPr>
              <a:t>CONDUCT</a:t>
            </a:r>
          </a:p>
        </p:txBody>
      </p:sp>
      <p:sp>
        <p:nvSpPr>
          <p:cNvPr id="5" name="Slide Number Placeholder 4"/>
          <p:cNvSpPr>
            <a:spLocks noGrp="1"/>
          </p:cNvSpPr>
          <p:nvPr>
            <p:ph type="sldNum" sz="quarter" idx="12"/>
          </p:nvPr>
        </p:nvSpPr>
        <p:spPr/>
        <p:txBody>
          <a:bodyPr/>
          <a:lstStyle/>
          <a:p>
            <a:fld id="{465C3AC5-EFCF-40B3-AD70-F0E06DDD80D9}" type="slidenum">
              <a:rPr lang="en-US" smtClean="0"/>
              <a:pPr/>
              <a:t>12</a:t>
            </a:fld>
            <a:endParaRPr lang="en-US" dirty="0"/>
          </a:p>
        </p:txBody>
      </p:sp>
    </p:spTree>
    <p:extLst>
      <p:ext uri="{BB962C8B-B14F-4D97-AF65-F5344CB8AC3E}">
        <p14:creationId xmlns:p14="http://schemas.microsoft.com/office/powerpoint/2010/main" val="20810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algn="ctr"/>
            <a:r>
              <a:rPr lang="en-US" sz="4800" dirty="0">
                <a:latin typeface="+mn-lt"/>
              </a:rPr>
              <a:t>ATTENDANCE</a:t>
            </a:r>
            <a:endParaRPr lang="en-US" sz="2800" i="1" dirty="0">
              <a:latin typeface="+mn-lt"/>
            </a:endParaRPr>
          </a:p>
        </p:txBody>
      </p:sp>
      <p:sp>
        <p:nvSpPr>
          <p:cNvPr id="35843" name="Rectangle 3"/>
          <p:cNvSpPr>
            <a:spLocks noGrp="1" noChangeArrowheads="1"/>
          </p:cNvSpPr>
          <p:nvPr>
            <p:ph idx="1"/>
          </p:nvPr>
        </p:nvSpPr>
        <p:spPr/>
        <p:txBody>
          <a:bodyPr/>
          <a:lstStyle/>
          <a:p>
            <a:pPr marL="0" indent="0">
              <a:buNone/>
            </a:pPr>
            <a:endParaRPr lang="en-US" dirty="0">
              <a:latin typeface="Arial Narrow" pitchFamily="34" charset="0"/>
            </a:endParaRPr>
          </a:p>
        </p:txBody>
      </p:sp>
      <p:sp>
        <p:nvSpPr>
          <p:cNvPr id="2" name="Slide Number Placeholder 1"/>
          <p:cNvSpPr>
            <a:spLocks noGrp="1"/>
          </p:cNvSpPr>
          <p:nvPr>
            <p:ph type="sldNum" sz="quarter" idx="12"/>
          </p:nvPr>
        </p:nvSpPr>
        <p:spPr/>
        <p:txBody>
          <a:bodyPr/>
          <a:lstStyle/>
          <a:p>
            <a:fld id="{6FA67E3C-A814-4C2D-8392-00EF2B7A57B4}" type="slidenum">
              <a:rPr lang="en-US" smtClean="0"/>
              <a:pPr/>
              <a:t>13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985" y="1291472"/>
            <a:ext cx="7422304" cy="2403921"/>
          </a:xfrm>
          <a:prstGeom prst="rect">
            <a:avLst/>
          </a:prstGeom>
        </p:spPr>
      </p:pic>
    </p:spTree>
    <p:extLst>
      <p:ext uri="{BB962C8B-B14F-4D97-AF65-F5344CB8AC3E}">
        <p14:creationId xmlns:p14="http://schemas.microsoft.com/office/powerpoint/2010/main" val="1193335062"/>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lgn="ctr"/>
            <a:r>
              <a:rPr lang="en-US" sz="4800" dirty="0">
                <a:latin typeface="+mn-lt"/>
              </a:rPr>
              <a:t>PERFORMANCE</a:t>
            </a:r>
          </a:p>
        </p:txBody>
      </p:sp>
      <p:sp>
        <p:nvSpPr>
          <p:cNvPr id="36867" name="Rectangle 3"/>
          <p:cNvSpPr>
            <a:spLocks noGrp="1" noChangeArrowheads="1"/>
          </p:cNvSpPr>
          <p:nvPr>
            <p:ph idx="1"/>
          </p:nvPr>
        </p:nvSpPr>
        <p:spPr/>
        <p:txBody>
          <a:bodyPr/>
          <a:lstStyle/>
          <a:p>
            <a:pPr marL="0" indent="0">
              <a:buNone/>
            </a:pPr>
            <a:endParaRPr lang="en-US" dirty="0">
              <a:latin typeface="Arial Narrow" pitchFamily="34" charset="0"/>
            </a:endParaRPr>
          </a:p>
        </p:txBody>
      </p:sp>
      <p:sp>
        <p:nvSpPr>
          <p:cNvPr id="2" name="Slide Number Placeholder 1"/>
          <p:cNvSpPr>
            <a:spLocks noGrp="1"/>
          </p:cNvSpPr>
          <p:nvPr>
            <p:ph type="sldNum" sz="quarter" idx="12"/>
          </p:nvPr>
        </p:nvSpPr>
        <p:spPr/>
        <p:txBody>
          <a:bodyPr/>
          <a:lstStyle/>
          <a:p>
            <a:fld id="{6FA67E3C-A814-4C2D-8392-00EF2B7A57B4}" type="slidenum">
              <a:rPr lang="en-US" smtClean="0"/>
              <a:pPr/>
              <a:t>14</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918" y="560832"/>
            <a:ext cx="4724400" cy="3926500"/>
          </a:xfrm>
          <a:prstGeom prst="rect">
            <a:avLst/>
          </a:prstGeom>
        </p:spPr>
      </p:pic>
    </p:spTree>
    <p:extLst>
      <p:ext uri="{BB962C8B-B14F-4D97-AF65-F5344CB8AC3E}">
        <p14:creationId xmlns:p14="http://schemas.microsoft.com/office/powerpoint/2010/main" val="3797905423"/>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4800" dirty="0">
                <a:latin typeface="+mn-lt"/>
              </a:rPr>
              <a:t>CONDUCT</a:t>
            </a:r>
            <a:endParaRPr lang="en-US" sz="2800" dirty="0">
              <a:latin typeface="+mn-lt"/>
            </a:endParaRPr>
          </a:p>
        </p:txBody>
      </p:sp>
      <p:sp>
        <p:nvSpPr>
          <p:cNvPr id="38915" name="Rectangle 3"/>
          <p:cNvSpPr>
            <a:spLocks noGrp="1" noChangeArrowheads="1"/>
          </p:cNvSpPr>
          <p:nvPr>
            <p:ph idx="1"/>
          </p:nvPr>
        </p:nvSpPr>
        <p:spPr/>
        <p:txBody>
          <a:bodyPr/>
          <a:lstStyle/>
          <a:p>
            <a:pPr marL="0" indent="0">
              <a:buNone/>
            </a:pPr>
            <a:endParaRPr lang="en-US" dirty="0">
              <a:latin typeface="Arial Narrow" pitchFamily="34" charset="0"/>
            </a:endParaRPr>
          </a:p>
        </p:txBody>
      </p:sp>
      <p:sp>
        <p:nvSpPr>
          <p:cNvPr id="2" name="Slide Number Placeholder 1"/>
          <p:cNvSpPr>
            <a:spLocks noGrp="1"/>
          </p:cNvSpPr>
          <p:nvPr>
            <p:ph type="sldNum" sz="quarter" idx="12"/>
          </p:nvPr>
        </p:nvSpPr>
        <p:spPr/>
        <p:txBody>
          <a:bodyPr/>
          <a:lstStyle/>
          <a:p>
            <a:fld id="{6FA67E3C-A814-4C2D-8392-00EF2B7A57B4}" type="slidenum">
              <a:rPr lang="en-US" smtClean="0"/>
              <a:pPr/>
              <a:t>15</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085" y="1618192"/>
            <a:ext cx="3809999" cy="4630208"/>
          </a:xfrm>
          <a:prstGeom prst="rect">
            <a:avLst/>
          </a:prstGeom>
        </p:spPr>
      </p:pic>
    </p:spTree>
    <p:extLst>
      <p:ext uri="{BB962C8B-B14F-4D97-AF65-F5344CB8AC3E}">
        <p14:creationId xmlns:p14="http://schemas.microsoft.com/office/powerpoint/2010/main" val="2171514076"/>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44590"/>
            <a:ext cx="8534400" cy="1036638"/>
          </a:xfrm>
        </p:spPr>
        <p:txBody>
          <a:bodyPr>
            <a:normAutofit/>
          </a:bodyPr>
          <a:lstStyle/>
          <a:p>
            <a:pPr algn="ctr"/>
            <a:r>
              <a:rPr lang="en-US" sz="4800" dirty="0">
                <a:latin typeface="+mn-lt"/>
              </a:rPr>
              <a:t>Communication is Key!</a:t>
            </a:r>
          </a:p>
        </p:txBody>
      </p:sp>
      <p:sp>
        <p:nvSpPr>
          <p:cNvPr id="6" name="Slide Number Placeholder 5"/>
          <p:cNvSpPr>
            <a:spLocks noGrp="1"/>
          </p:cNvSpPr>
          <p:nvPr>
            <p:ph type="sldNum" sz="quarter" idx="12"/>
          </p:nvPr>
        </p:nvSpPr>
        <p:spPr/>
        <p:txBody>
          <a:bodyPr/>
          <a:lstStyle/>
          <a:p>
            <a:fld id="{465C3AC5-EFCF-40B3-AD70-F0E06DDD80D9}" type="slidenum">
              <a:rPr lang="en-US" smtClean="0"/>
              <a:pPr/>
              <a:t>16</a:t>
            </a:fld>
            <a:endParaRPr lang="en-US" dirty="0"/>
          </a:p>
        </p:txBody>
      </p:sp>
      <p:pic>
        <p:nvPicPr>
          <p:cNvPr id="1771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98120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984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24744" cy="1143000"/>
          </a:xfrm>
        </p:spPr>
        <p:txBody>
          <a:bodyPr>
            <a:normAutofit/>
          </a:bodyPr>
          <a:lstStyle/>
          <a:p>
            <a:r>
              <a:rPr lang="en-US" b="1" dirty="0"/>
              <a:t>What’s in it for me?</a:t>
            </a:r>
          </a:p>
        </p:txBody>
      </p:sp>
      <p:sp>
        <p:nvSpPr>
          <p:cNvPr id="3" name="Content Placeholder 2"/>
          <p:cNvSpPr>
            <a:spLocks noGrp="1"/>
          </p:cNvSpPr>
          <p:nvPr>
            <p:ph idx="1"/>
          </p:nvPr>
        </p:nvSpPr>
        <p:spPr>
          <a:xfrm>
            <a:off x="1776845" y="1132609"/>
            <a:ext cx="8433955" cy="5725391"/>
          </a:xfrm>
        </p:spPr>
        <p:txBody>
          <a:bodyPr>
            <a:normAutofit/>
          </a:bodyPr>
          <a:lstStyle/>
          <a:p>
            <a:pPr>
              <a:buFont typeface="Wingdings" panose="05000000000000000000" pitchFamily="2" charset="2"/>
              <a:buChar char="Ø"/>
            </a:pPr>
            <a:r>
              <a:rPr lang="en-US" sz="2600" dirty="0">
                <a:solidFill>
                  <a:schemeClr val="tx1"/>
                </a:solidFill>
              </a:rPr>
              <a:t>Effective, proactive </a:t>
            </a:r>
            <a:r>
              <a:rPr lang="en-US" sz="2600" u="sng" dirty="0">
                <a:solidFill>
                  <a:schemeClr val="tx1"/>
                </a:solidFill>
              </a:rPr>
              <a:t>Feedback and Coaching </a:t>
            </a:r>
            <a:r>
              <a:rPr lang="en-US" sz="2600" dirty="0">
                <a:solidFill>
                  <a:schemeClr val="tx1"/>
                </a:solidFill>
              </a:rPr>
              <a:t>will:</a:t>
            </a:r>
          </a:p>
          <a:p>
            <a:pPr lvl="1"/>
            <a:r>
              <a:rPr lang="en-US" sz="2600" dirty="0">
                <a:solidFill>
                  <a:schemeClr val="tx1"/>
                </a:solidFill>
              </a:rPr>
              <a:t>Reduce your time and effort spent on disciplinary issues and negative feedback</a:t>
            </a:r>
          </a:p>
          <a:p>
            <a:pPr lvl="1"/>
            <a:endParaRPr lang="en-US" sz="300" dirty="0">
              <a:solidFill>
                <a:schemeClr val="tx1"/>
              </a:solidFill>
            </a:endParaRPr>
          </a:p>
          <a:p>
            <a:pPr lvl="1"/>
            <a:r>
              <a:rPr lang="en-US" sz="2600" dirty="0">
                <a:solidFill>
                  <a:schemeClr val="tx1"/>
                </a:solidFill>
              </a:rPr>
              <a:t>Create less stress and fewer surprises during  performance evaluation time</a:t>
            </a:r>
          </a:p>
          <a:p>
            <a:pPr lvl="1"/>
            <a:endParaRPr lang="en-US" sz="300" dirty="0">
              <a:solidFill>
                <a:schemeClr val="tx1"/>
              </a:solidFill>
            </a:endParaRPr>
          </a:p>
          <a:p>
            <a:pPr lvl="1"/>
            <a:r>
              <a:rPr lang="en-US" sz="2600" dirty="0">
                <a:solidFill>
                  <a:schemeClr val="tx1"/>
                </a:solidFill>
              </a:rPr>
              <a:t>Foster an environment of problem solving, new ideas, &amp; professional development </a:t>
            </a:r>
          </a:p>
          <a:p>
            <a:pPr lvl="1"/>
            <a:endParaRPr lang="en-US" sz="300" dirty="0">
              <a:solidFill>
                <a:schemeClr val="tx1"/>
              </a:solidFill>
            </a:endParaRPr>
          </a:p>
          <a:p>
            <a:pPr lvl="1"/>
            <a:r>
              <a:rPr lang="en-US" sz="2600" dirty="0">
                <a:solidFill>
                  <a:schemeClr val="tx1"/>
                </a:solidFill>
              </a:rPr>
              <a:t>Create confidence in delegating tasks</a:t>
            </a:r>
          </a:p>
          <a:p>
            <a:pPr lvl="1"/>
            <a:endParaRPr lang="en-US" sz="300" dirty="0"/>
          </a:p>
        </p:txBody>
      </p:sp>
      <p:sp>
        <p:nvSpPr>
          <p:cNvPr id="4"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17</a:t>
            </a:fld>
            <a:endParaRPr lang="en-US" dirty="0">
              <a:solidFill>
                <a:schemeClr val="tx1"/>
              </a:solidFill>
            </a:endParaRPr>
          </a:p>
        </p:txBody>
      </p:sp>
    </p:spTree>
    <p:extLst>
      <p:ext uri="{BB962C8B-B14F-4D97-AF65-F5344CB8AC3E}">
        <p14:creationId xmlns:p14="http://schemas.microsoft.com/office/powerpoint/2010/main" val="22343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7024744" cy="1143000"/>
          </a:xfrm>
        </p:spPr>
        <p:txBody>
          <a:bodyPr>
            <a:normAutofit fontScale="90000"/>
          </a:bodyPr>
          <a:lstStyle/>
          <a:p>
            <a:r>
              <a:rPr lang="en-US" b="1" dirty="0" smtClean="0"/>
              <a:t>Feedback </a:t>
            </a:r>
            <a:r>
              <a:rPr lang="en-US" sz="2200" b="1" dirty="0" smtClean="0"/>
              <a:t>(retrospective)</a:t>
            </a:r>
            <a:r>
              <a:rPr lang="en-US" b="1" dirty="0" smtClean="0"/>
              <a:t/>
            </a:r>
            <a:br>
              <a:rPr lang="en-US" b="1" dirty="0" smtClean="0"/>
            </a:br>
            <a:r>
              <a:rPr lang="en-US" b="1" u="sng" dirty="0" smtClean="0"/>
              <a:t>and </a:t>
            </a:r>
            <a:r>
              <a:rPr lang="en-US" b="1" dirty="0" smtClean="0"/>
              <a:t>Coaching </a:t>
            </a:r>
            <a:r>
              <a:rPr lang="en-US" sz="2200" b="1" dirty="0" smtClean="0"/>
              <a:t>(forward looking)…..</a:t>
            </a:r>
            <a:endParaRPr lang="en-US" sz="2200" b="1" dirty="0"/>
          </a:p>
        </p:txBody>
      </p:sp>
      <p:sp>
        <p:nvSpPr>
          <p:cNvPr id="3" name="Content Placeholder 2"/>
          <p:cNvSpPr>
            <a:spLocks noGrp="1"/>
          </p:cNvSpPr>
          <p:nvPr>
            <p:ph idx="1"/>
          </p:nvPr>
        </p:nvSpPr>
        <p:spPr>
          <a:xfrm>
            <a:off x="2209800" y="2151529"/>
            <a:ext cx="8263666" cy="4173071"/>
          </a:xfrm>
        </p:spPr>
        <p:txBody>
          <a:bodyPr>
            <a:normAutofit fontScale="92500" lnSpcReduction="10000"/>
          </a:bodyPr>
          <a:lstStyle/>
          <a:p>
            <a:pPr>
              <a:buFont typeface="Wingdings" panose="05000000000000000000" pitchFamily="2" charset="2"/>
              <a:buChar char="Ø"/>
            </a:pPr>
            <a:r>
              <a:rPr lang="en-US" sz="2600" dirty="0">
                <a:solidFill>
                  <a:schemeClr val="tx1"/>
                </a:solidFill>
              </a:rPr>
              <a:t>Addresses poor performance </a:t>
            </a:r>
            <a:r>
              <a:rPr lang="en-US" sz="2600" u="sng" dirty="0">
                <a:solidFill>
                  <a:schemeClr val="tx1"/>
                </a:solidFill>
              </a:rPr>
              <a:t>and</a:t>
            </a:r>
            <a:r>
              <a:rPr lang="en-US" sz="2600" dirty="0">
                <a:solidFill>
                  <a:schemeClr val="tx1"/>
                </a:solidFill>
              </a:rPr>
              <a:t> assists in performance improvement</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sz="2600" dirty="0">
                <a:solidFill>
                  <a:schemeClr val="tx1"/>
                </a:solidFill>
              </a:rPr>
              <a:t>Reinforces appropriate behavior</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sz="2600" dirty="0">
                <a:solidFill>
                  <a:schemeClr val="tx1"/>
                </a:solidFill>
              </a:rPr>
              <a:t>Reinforces performance planning and achievement of goals</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sz="2600" dirty="0">
                <a:solidFill>
                  <a:schemeClr val="tx1"/>
                </a:solidFill>
              </a:rPr>
              <a:t>Builds skills and independence</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sz="2600" dirty="0">
                <a:solidFill>
                  <a:schemeClr val="tx1"/>
                </a:solidFill>
              </a:rPr>
              <a:t>Helps employees know their contributions are recognized and acknowledged</a:t>
            </a:r>
          </a:p>
          <a:p>
            <a:endParaRPr lang="en-US" dirty="0" smtClean="0"/>
          </a:p>
          <a:p>
            <a:endParaRPr lang="en-US" dirty="0" smtClean="0"/>
          </a:p>
          <a:p>
            <a:endParaRPr lang="en-US" dirty="0"/>
          </a:p>
        </p:txBody>
      </p:sp>
      <p:sp>
        <p:nvSpPr>
          <p:cNvPr id="4"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18</a:t>
            </a:fld>
            <a:endParaRPr lang="en-US" dirty="0">
              <a:solidFill>
                <a:schemeClr val="tx1"/>
              </a:solidFill>
            </a:endParaRPr>
          </a:p>
        </p:txBody>
      </p:sp>
    </p:spTree>
    <p:extLst>
      <p:ext uri="{BB962C8B-B14F-4D97-AF65-F5344CB8AC3E}">
        <p14:creationId xmlns:p14="http://schemas.microsoft.com/office/powerpoint/2010/main" val="319244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111" y="457200"/>
            <a:ext cx="7024744" cy="799064"/>
          </a:xfrm>
        </p:spPr>
        <p:txBody>
          <a:bodyPr>
            <a:normAutofit/>
          </a:bodyPr>
          <a:lstStyle/>
          <a:p>
            <a:r>
              <a:rPr lang="en-US" b="1" dirty="0"/>
              <a:t>Feedback should be….</a:t>
            </a:r>
          </a:p>
        </p:txBody>
      </p:sp>
      <p:sp>
        <p:nvSpPr>
          <p:cNvPr id="3" name="Content Placeholder 2"/>
          <p:cNvSpPr txBox="1">
            <a:spLocks/>
          </p:cNvSpPr>
          <p:nvPr/>
        </p:nvSpPr>
        <p:spPr>
          <a:xfrm>
            <a:off x="1981201" y="1524000"/>
            <a:ext cx="7772399" cy="37338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754380" lvl="1" indent="-457200">
              <a:buFont typeface="Wingdings" panose="05000000000000000000" pitchFamily="2" charset="2"/>
              <a:buChar char="Ø"/>
            </a:pPr>
            <a:r>
              <a:rPr lang="en-US" sz="3000" dirty="0">
                <a:solidFill>
                  <a:schemeClr val="tx1"/>
                </a:solidFill>
              </a:rPr>
              <a:t>Timely and in an appropriate environment</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Very specific and descriptive</a:t>
            </a:r>
          </a:p>
          <a:p>
            <a:pPr marL="297180" lvl="1" indent="0">
              <a:buNone/>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Objective</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Provided on a regular basis</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Based on observed behavior</a:t>
            </a:r>
          </a:p>
          <a:p>
            <a:pPr marL="754380" lvl="1" indent="-457200">
              <a:buFont typeface="Wingdings" panose="05000000000000000000" pitchFamily="2" charset="2"/>
              <a:buChar char="Ø"/>
            </a:pPr>
            <a:endParaRPr lang="en-US" sz="3000" dirty="0"/>
          </a:p>
          <a:p>
            <a:pPr marL="297180" lvl="1" indent="0">
              <a:buNone/>
            </a:pPr>
            <a:endParaRPr lang="en-US" sz="3000" dirty="0"/>
          </a:p>
          <a:p>
            <a:pPr marL="297180" lvl="1" indent="0">
              <a:buNone/>
            </a:pPr>
            <a:endParaRPr lang="en-US" sz="3000" dirty="0"/>
          </a:p>
          <a:p>
            <a:pPr marL="297180" lvl="1" indent="0">
              <a:buNone/>
            </a:pPr>
            <a:endParaRPr lang="en-US" sz="3000" dirty="0"/>
          </a:p>
          <a:p>
            <a:pPr marL="457200" indent="-457200">
              <a:buFont typeface="Wingdings" pitchFamily="2" charset="2"/>
              <a:buChar char="Ø"/>
            </a:pPr>
            <a:endParaRPr lang="en-US" sz="3200" dirty="0"/>
          </a:p>
          <a:p>
            <a:pPr marL="457200" indent="-457200">
              <a:buFont typeface="Wingdings" pitchFamily="2" charset="2"/>
              <a:buChar char="Ø"/>
            </a:pPr>
            <a:endParaRPr lang="en-US" sz="3200" dirty="0"/>
          </a:p>
          <a:p>
            <a:pPr marL="457200" indent="-457200">
              <a:buFont typeface="Wingdings" pitchFamily="2" charset="2"/>
              <a:buChar char="Ø"/>
            </a:pPr>
            <a:endParaRPr lang="en-US" sz="3200" dirty="0"/>
          </a:p>
        </p:txBody>
      </p:sp>
      <p:sp>
        <p:nvSpPr>
          <p:cNvPr id="4" name="Content Placeholder 2"/>
          <p:cNvSpPr txBox="1">
            <a:spLocks/>
          </p:cNvSpPr>
          <p:nvPr/>
        </p:nvSpPr>
        <p:spPr>
          <a:xfrm>
            <a:off x="4953000" y="5410200"/>
            <a:ext cx="5226244" cy="1061338"/>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lt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lt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lt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lt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lt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9pPr>
          </a:lstStyle>
          <a:p>
            <a:pPr marL="365760" lvl="1" indent="0">
              <a:buNone/>
            </a:pPr>
            <a:endParaRPr lang="en-US" sz="4500" dirty="0"/>
          </a:p>
          <a:p>
            <a:pPr marL="228600" lvl="2" indent="0">
              <a:buNone/>
            </a:pPr>
            <a:r>
              <a:rPr lang="en-US" sz="5100" dirty="0">
                <a:solidFill>
                  <a:schemeClr val="tx1"/>
                </a:solidFill>
                <a:cs typeface="Arial" pitchFamily="34" charset="0"/>
              </a:rPr>
              <a:t>Don’t forget the positive!</a:t>
            </a:r>
          </a:p>
        </p:txBody>
      </p:sp>
      <p:pic>
        <p:nvPicPr>
          <p:cNvPr id="5" name="Picture 4" descr="C:\Users\hkbap\AppData\Local\Microsoft\Windows\Temporary Internet Files\Content.IE5\JJJJ9SMR\MC90043383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6058">
            <a:off x="4628069" y="5177942"/>
            <a:ext cx="893034" cy="686064"/>
          </a:xfrm>
          <a:prstGeom prst="rect">
            <a:avLst/>
          </a:prstGeom>
          <a:noFill/>
          <a:ln>
            <a:noFill/>
          </a:ln>
        </p:spPr>
      </p:pic>
      <p:sp>
        <p:nvSpPr>
          <p:cNvPr id="6"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19</a:t>
            </a:fld>
            <a:endParaRPr lang="en-US" dirty="0">
              <a:solidFill>
                <a:schemeClr val="tx1"/>
              </a:solidFill>
            </a:endParaRPr>
          </a:p>
        </p:txBody>
      </p:sp>
    </p:spTree>
    <p:extLst>
      <p:ext uri="{BB962C8B-B14F-4D97-AF65-F5344CB8AC3E}">
        <p14:creationId xmlns:p14="http://schemas.microsoft.com/office/powerpoint/2010/main" val="251310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38019" y="228600"/>
            <a:ext cx="7671054" cy="1118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3200" b="1" dirty="0">
                <a:solidFill>
                  <a:schemeClr val="tx1"/>
                </a:solidFill>
                <a:latin typeface="Franklin Gothic Medium" panose="020B0603020102020204" pitchFamily="34" charset="0"/>
              </a:rPr>
              <a:t>UC BUDGET- 18.4 BILLION IN PAYROLL</a:t>
            </a:r>
          </a:p>
        </p:txBody>
      </p:sp>
      <p:graphicFrame>
        <p:nvGraphicFramePr>
          <p:cNvPr id="5" name="Chart 4"/>
          <p:cNvGraphicFramePr>
            <a:graphicFrameLocks/>
          </p:cNvGraphicFramePr>
          <p:nvPr>
            <p:extLst/>
          </p:nvPr>
        </p:nvGraphicFramePr>
        <p:xfrm>
          <a:off x="2184273" y="1375188"/>
          <a:ext cx="7924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82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67423"/>
            <a:ext cx="8534400" cy="1488558"/>
          </a:xfrm>
        </p:spPr>
        <p:txBody>
          <a:bodyPr/>
          <a:lstStyle/>
          <a:p>
            <a:r>
              <a:rPr lang="en-US" dirty="0" smtClean="0"/>
              <a:t>positive </a:t>
            </a:r>
            <a:r>
              <a:rPr lang="en-US" dirty="0" smtClean="0"/>
              <a:t>feedback </a:t>
            </a:r>
            <a:endParaRPr lang="en-US" dirty="0"/>
          </a:p>
        </p:txBody>
      </p:sp>
      <p:sp>
        <p:nvSpPr>
          <p:cNvPr id="4" name="TextBox 3"/>
          <p:cNvSpPr txBox="1"/>
          <p:nvPr/>
        </p:nvSpPr>
        <p:spPr>
          <a:xfrm>
            <a:off x="999460" y="893135"/>
            <a:ext cx="9835117" cy="4524315"/>
          </a:xfrm>
          <a:prstGeom prst="rect">
            <a:avLst/>
          </a:prstGeom>
          <a:noFill/>
        </p:spPr>
        <p:txBody>
          <a:bodyPr wrap="square" rtlCol="0">
            <a:spAutoFit/>
          </a:bodyPr>
          <a:lstStyle/>
          <a:p>
            <a:r>
              <a:rPr lang="en-US" sz="2400" b="1" dirty="0" smtClean="0"/>
              <a:t>Positive feedback is more than just “good job!”</a:t>
            </a:r>
          </a:p>
          <a:p>
            <a:endParaRPr lang="en-US" sz="2400" dirty="0" smtClean="0"/>
          </a:p>
          <a:p>
            <a:pPr marL="285750" indent="-285750">
              <a:buFontTx/>
              <a:buChar char="-"/>
            </a:pPr>
            <a:r>
              <a:rPr lang="en-US" sz="2400" dirty="0" smtClean="0"/>
              <a:t>Be specific</a:t>
            </a:r>
          </a:p>
          <a:p>
            <a:endParaRPr lang="en-US" sz="2400" dirty="0" smtClean="0"/>
          </a:p>
          <a:p>
            <a:pPr marL="285750" indent="-285750">
              <a:buFontTx/>
              <a:buChar char="-"/>
            </a:pPr>
            <a:r>
              <a:rPr lang="en-US" sz="2400" dirty="0" smtClean="0"/>
              <a:t>Identify how behavior positively impacted you or the team/organization</a:t>
            </a:r>
          </a:p>
          <a:p>
            <a:endParaRPr lang="en-US" sz="2400" dirty="0" smtClean="0"/>
          </a:p>
          <a:p>
            <a:pPr marL="285750" indent="-285750">
              <a:buFontTx/>
              <a:buChar char="-"/>
            </a:pPr>
            <a:r>
              <a:rPr lang="en-US" sz="2400" dirty="0" smtClean="0"/>
              <a:t>Express gratitude and encourage more of the behavior in the future </a:t>
            </a:r>
          </a:p>
          <a:p>
            <a:pPr marL="285750" indent="-285750">
              <a:buFontTx/>
              <a:buChar char="-"/>
            </a:pPr>
            <a:endParaRPr lang="en-US" sz="2400" dirty="0" smtClean="0"/>
          </a:p>
          <a:p>
            <a:pPr marL="285750" indent="-285750">
              <a:buFontTx/>
              <a:buChar char="-"/>
            </a:pPr>
            <a:r>
              <a:rPr lang="en-US" sz="2400" dirty="0" smtClean="0"/>
              <a:t>Look for opportunities to praise each member of your team</a:t>
            </a:r>
            <a:br>
              <a:rPr lang="en-US" sz="2400" dirty="0" smtClean="0"/>
            </a:br>
            <a:r>
              <a:rPr lang="en-US" sz="2400" dirty="0" smtClean="0"/>
              <a:t> </a:t>
            </a:r>
          </a:p>
        </p:txBody>
      </p:sp>
    </p:spTree>
    <p:extLst>
      <p:ext uri="{BB962C8B-B14F-4D97-AF65-F5344CB8AC3E}">
        <p14:creationId xmlns:p14="http://schemas.microsoft.com/office/powerpoint/2010/main" val="50581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38670"/>
            <a:ext cx="8534400" cy="855729"/>
          </a:xfrm>
        </p:spPr>
        <p:txBody>
          <a:bodyPr/>
          <a:lstStyle/>
          <a:p>
            <a:r>
              <a:rPr lang="en-US" dirty="0" smtClean="0"/>
              <a:t>Praising Monica</a:t>
            </a:r>
            <a:endParaRPr lang="en-US" dirty="0"/>
          </a:p>
        </p:txBody>
      </p:sp>
      <p:sp>
        <p:nvSpPr>
          <p:cNvPr id="3" name="Content Placeholder 2"/>
          <p:cNvSpPr>
            <a:spLocks noGrp="1"/>
          </p:cNvSpPr>
          <p:nvPr>
            <p:ph idx="1"/>
          </p:nvPr>
        </p:nvSpPr>
        <p:spPr>
          <a:xfrm>
            <a:off x="684211" y="257578"/>
            <a:ext cx="10043889" cy="4237150"/>
          </a:xfrm>
        </p:spPr>
        <p:txBody>
          <a:bodyPr/>
          <a:lstStyle/>
          <a:p>
            <a:r>
              <a:rPr lang="en-US" dirty="0" smtClean="0">
                <a:solidFill>
                  <a:schemeClr val="tx1"/>
                </a:solidFill>
              </a:rPr>
              <a:t>“</a:t>
            </a:r>
            <a:r>
              <a:rPr lang="en-US" sz="2400" dirty="0" smtClean="0">
                <a:solidFill>
                  <a:schemeClr val="tx1"/>
                </a:solidFill>
              </a:rPr>
              <a:t>Monica, yesterday’s department colloquium was well done. The faculty arrived on time and we did not have any technical glitches with the laptops or slideshows like we have in years past.  Your planning efforts gave me peace of mind and allowed the team to focus on our regular day-to-day tasks. Thanks for ensuring that everything went smoothly. Keep up the good work and I look forward to working with you on our next department event.” </a:t>
            </a:r>
            <a:endParaRPr lang="en-US" sz="2400" dirty="0">
              <a:solidFill>
                <a:schemeClr val="tx1"/>
              </a:solidFill>
            </a:endParaRPr>
          </a:p>
        </p:txBody>
      </p:sp>
      <p:pic>
        <p:nvPicPr>
          <p:cNvPr id="4" name="Picture 3" descr="Mi primer año en Red XXI: enero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05" y="4172754"/>
            <a:ext cx="3281876" cy="2125014"/>
          </a:xfrm>
          <a:prstGeom prst="rect">
            <a:avLst/>
          </a:prstGeom>
        </p:spPr>
      </p:pic>
    </p:spTree>
    <p:extLst>
      <p:ext uri="{BB962C8B-B14F-4D97-AF65-F5344CB8AC3E}">
        <p14:creationId xmlns:p14="http://schemas.microsoft.com/office/powerpoint/2010/main" val="4116651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7024744" cy="799064"/>
          </a:xfrm>
        </p:spPr>
        <p:txBody>
          <a:bodyPr>
            <a:normAutofit/>
          </a:bodyPr>
          <a:lstStyle/>
          <a:p>
            <a:r>
              <a:rPr lang="en-US" b="1" dirty="0"/>
              <a:t>Feedback should </a:t>
            </a:r>
            <a:r>
              <a:rPr lang="en-US" b="1" u="sng" dirty="0"/>
              <a:t>not</a:t>
            </a:r>
            <a:r>
              <a:rPr lang="en-US" b="1" dirty="0"/>
              <a:t> be….</a:t>
            </a:r>
          </a:p>
        </p:txBody>
      </p:sp>
      <p:sp>
        <p:nvSpPr>
          <p:cNvPr id="3" name="Content Placeholder 2"/>
          <p:cNvSpPr txBox="1">
            <a:spLocks/>
          </p:cNvSpPr>
          <p:nvPr/>
        </p:nvSpPr>
        <p:spPr>
          <a:xfrm>
            <a:off x="2020824" y="1676401"/>
            <a:ext cx="7848600" cy="3508977"/>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754380" lvl="1" indent="-457200">
              <a:buFont typeface="Wingdings" panose="05000000000000000000" pitchFamily="2" charset="2"/>
              <a:buChar char="Ø"/>
            </a:pPr>
            <a:r>
              <a:rPr lang="en-US" sz="3000" dirty="0">
                <a:solidFill>
                  <a:schemeClr val="tx1"/>
                </a:solidFill>
              </a:rPr>
              <a:t>Based on personal feelings</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Vague and/or general</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Judgmental and subjective</a:t>
            </a:r>
          </a:p>
          <a:p>
            <a:pPr marL="754380" lvl="1" indent="-457200">
              <a:buFont typeface="Wingdings" panose="05000000000000000000" pitchFamily="2" charset="2"/>
              <a:buChar char="Ø"/>
            </a:pPr>
            <a:endParaRPr lang="en-US" sz="500" dirty="0">
              <a:solidFill>
                <a:schemeClr val="tx1"/>
              </a:solidFill>
            </a:endParaRPr>
          </a:p>
          <a:p>
            <a:pPr marL="754380" lvl="1" indent="-457200">
              <a:buFont typeface="Wingdings" panose="05000000000000000000" pitchFamily="2" charset="2"/>
              <a:buChar char="Ø"/>
            </a:pPr>
            <a:r>
              <a:rPr lang="en-US" sz="3000" dirty="0">
                <a:solidFill>
                  <a:schemeClr val="tx1"/>
                </a:solidFill>
              </a:rPr>
              <a:t>Given in public, if there is a performance gap</a:t>
            </a:r>
          </a:p>
          <a:p>
            <a:pPr marL="754380" lvl="1" indent="-457200">
              <a:buFont typeface="Wingdings" panose="05000000000000000000" pitchFamily="2" charset="2"/>
              <a:buChar char="Ø"/>
            </a:pPr>
            <a:endParaRPr lang="en-US" sz="3000" dirty="0"/>
          </a:p>
          <a:p>
            <a:pPr marL="297180" lvl="1" indent="0">
              <a:buNone/>
            </a:pPr>
            <a:endParaRPr lang="en-US" sz="3000" dirty="0"/>
          </a:p>
          <a:p>
            <a:pPr marL="297180" lvl="1" indent="0">
              <a:buNone/>
            </a:pPr>
            <a:endParaRPr lang="en-US" sz="3000" dirty="0"/>
          </a:p>
          <a:p>
            <a:pPr marL="457200" indent="-457200">
              <a:buFont typeface="Wingdings" pitchFamily="2" charset="2"/>
              <a:buChar char="Ø"/>
            </a:pPr>
            <a:endParaRPr lang="en-US" sz="3200" dirty="0"/>
          </a:p>
          <a:p>
            <a:pPr marL="457200" indent="-457200">
              <a:buFont typeface="Wingdings" pitchFamily="2" charset="2"/>
              <a:buChar char="Ø"/>
            </a:pPr>
            <a:endParaRPr lang="en-US" sz="3200" dirty="0"/>
          </a:p>
          <a:p>
            <a:pPr marL="457200" indent="-457200">
              <a:buFont typeface="Wingdings" pitchFamily="2" charset="2"/>
              <a:buChar char="Ø"/>
            </a:pPr>
            <a:endParaRPr lang="en-US" sz="3200" dirty="0"/>
          </a:p>
        </p:txBody>
      </p:sp>
      <p:sp>
        <p:nvSpPr>
          <p:cNvPr id="4"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22</a:t>
            </a:fld>
            <a:endParaRPr lang="en-US" dirty="0">
              <a:solidFill>
                <a:schemeClr val="tx1"/>
              </a:solidFill>
            </a:endParaRPr>
          </a:p>
        </p:txBody>
      </p:sp>
    </p:spTree>
    <p:extLst>
      <p:ext uri="{BB962C8B-B14F-4D97-AF65-F5344CB8AC3E}">
        <p14:creationId xmlns:p14="http://schemas.microsoft.com/office/powerpoint/2010/main" val="1149848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review: Bob’s Story </a:t>
            </a:r>
            <a:endParaRPr lang="en-US" dirty="0"/>
          </a:p>
        </p:txBody>
      </p:sp>
    </p:spTree>
    <p:extLst>
      <p:ext uri="{BB962C8B-B14F-4D97-AF65-F5344CB8AC3E}">
        <p14:creationId xmlns:p14="http://schemas.microsoft.com/office/powerpoint/2010/main" val="3257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393405"/>
            <a:ext cx="9367283" cy="6063198"/>
          </a:xfrm>
          <a:prstGeom prst="rect">
            <a:avLst/>
          </a:prstGeom>
          <a:noFill/>
        </p:spPr>
        <p:txBody>
          <a:bodyPr wrap="square" rtlCol="0">
            <a:spAutoFit/>
          </a:bodyPr>
          <a:lstStyle/>
          <a:p>
            <a:r>
              <a:rPr lang="en-US" sz="2400" b="1" dirty="0" smtClean="0"/>
              <a:t>BOB’S STORY:</a:t>
            </a:r>
            <a:r>
              <a:rPr lang="en-US" sz="2400" dirty="0" smtClean="0"/>
              <a:t/>
            </a:r>
            <a:br>
              <a:rPr lang="en-US" sz="2400" dirty="0" smtClean="0"/>
            </a:br>
            <a:r>
              <a:rPr lang="en-US" sz="2800" dirty="0" smtClean="0"/>
              <a:t>You are the manager of a mid-sized academic department. Bob has been working at the front desk for nearly 2 years. You have noticed he seems </a:t>
            </a:r>
            <a:r>
              <a:rPr lang="en-US" sz="2800" dirty="0" smtClean="0"/>
              <a:t>checked </a:t>
            </a:r>
            <a:r>
              <a:rPr lang="en-US" sz="2800" dirty="0" smtClean="0"/>
              <a:t>out lately. </a:t>
            </a:r>
            <a:r>
              <a:rPr lang="en-US" sz="2800" dirty="0"/>
              <a:t>The department chair came to you a few months ago to tell you that she received a complaint from a student about Bob being rude, but you were </a:t>
            </a:r>
            <a:r>
              <a:rPr lang="en-US" sz="2800" dirty="0" smtClean="0"/>
              <a:t>busy </a:t>
            </a:r>
            <a:r>
              <a:rPr lang="en-US" sz="2800" dirty="0"/>
              <a:t>with a major project deadline </a:t>
            </a:r>
            <a:r>
              <a:rPr lang="en-US" sz="2800" dirty="0" smtClean="0"/>
              <a:t>and you </a:t>
            </a:r>
            <a:r>
              <a:rPr lang="en-US" sz="2800" dirty="0"/>
              <a:t>did not </a:t>
            </a:r>
            <a:r>
              <a:rPr lang="en-US" sz="2800" dirty="0" smtClean="0"/>
              <a:t>speak </a:t>
            </a:r>
            <a:r>
              <a:rPr lang="en-US" sz="2800" dirty="0"/>
              <a:t>with </a:t>
            </a:r>
            <a:r>
              <a:rPr lang="en-US" sz="2800" dirty="0" smtClean="0"/>
              <a:t>him. Recently, you overheard Bob tell students he doesn’t like his job. You have also seen several students walk into the department and Bob did not </a:t>
            </a:r>
            <a:r>
              <a:rPr lang="en-US" sz="2800" dirty="0" smtClean="0"/>
              <a:t>greet </a:t>
            </a:r>
            <a:r>
              <a:rPr lang="en-US" sz="2800" dirty="0" smtClean="0"/>
              <a:t>them – the students had to initiate the interaction each time. You are concerned about Bob’s change in behavior</a:t>
            </a:r>
            <a:r>
              <a:rPr lang="en-US" sz="2400" dirty="0" smtClean="0"/>
              <a:t>. </a:t>
            </a:r>
            <a:endParaRPr lang="en-US" sz="2400" dirty="0"/>
          </a:p>
        </p:txBody>
      </p:sp>
    </p:spTree>
    <p:extLst>
      <p:ext uri="{BB962C8B-B14F-4D97-AF65-F5344CB8AC3E}">
        <p14:creationId xmlns:p14="http://schemas.microsoft.com/office/powerpoint/2010/main" val="294325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successful coaching conversations </a:t>
            </a:r>
            <a:endParaRPr lang="en-US" dirty="0"/>
          </a:p>
        </p:txBody>
      </p:sp>
    </p:spTree>
    <p:extLst>
      <p:ext uri="{BB962C8B-B14F-4D97-AF65-F5344CB8AC3E}">
        <p14:creationId xmlns:p14="http://schemas.microsoft.com/office/powerpoint/2010/main" val="277141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0"/>
            <a:ext cx="7620000" cy="4800600"/>
          </a:xfrm>
        </p:spPr>
        <p:txBody>
          <a:bodyPr>
            <a:noAutofit/>
          </a:bodyPr>
          <a:lstStyle/>
          <a:p>
            <a:pPr lvl="0">
              <a:buFont typeface="Wingdings" panose="05000000000000000000" pitchFamily="2" charset="2"/>
              <a:buChar char="Ø"/>
            </a:pPr>
            <a:r>
              <a:rPr lang="en-US" sz="2800" dirty="0">
                <a:solidFill>
                  <a:schemeClr val="tx1"/>
                </a:solidFill>
              </a:rPr>
              <a:t>Feedback only</a:t>
            </a:r>
          </a:p>
          <a:p>
            <a:pPr lvl="0">
              <a:buFont typeface="Wingdings" panose="05000000000000000000" pitchFamily="2" charset="2"/>
              <a:buChar char="Ø"/>
            </a:pPr>
            <a:endParaRPr lang="en-US" sz="500" dirty="0">
              <a:solidFill>
                <a:schemeClr val="tx1"/>
              </a:solidFill>
            </a:endParaRPr>
          </a:p>
          <a:p>
            <a:pPr lvl="0">
              <a:buFont typeface="Wingdings" panose="05000000000000000000" pitchFamily="2" charset="2"/>
              <a:buChar char="Ø"/>
            </a:pPr>
            <a:endParaRPr lang="en-US" sz="500" dirty="0">
              <a:solidFill>
                <a:schemeClr val="tx1"/>
              </a:solidFill>
            </a:endParaRPr>
          </a:p>
          <a:p>
            <a:pPr lvl="0">
              <a:buFont typeface="Wingdings" panose="05000000000000000000" pitchFamily="2" charset="2"/>
              <a:buChar char="Ø"/>
            </a:pPr>
            <a:r>
              <a:rPr lang="en-US" sz="2800" dirty="0">
                <a:solidFill>
                  <a:schemeClr val="tx1"/>
                </a:solidFill>
              </a:rPr>
              <a:t>Trying to “fix” an employee’s </a:t>
            </a:r>
            <a:r>
              <a:rPr lang="en-US" sz="2800" u="sng" dirty="0">
                <a:solidFill>
                  <a:schemeClr val="tx1"/>
                </a:solidFill>
              </a:rPr>
              <a:t>personality</a:t>
            </a:r>
          </a:p>
          <a:p>
            <a:pPr marL="68580" indent="0">
              <a:buNone/>
            </a:pPr>
            <a:r>
              <a:rPr lang="en-US" sz="2800" dirty="0">
                <a:solidFill>
                  <a:schemeClr val="tx1"/>
                </a:solidFill>
              </a:rPr>
              <a:t>   - Focus instead on </a:t>
            </a:r>
            <a:r>
              <a:rPr lang="en-US" sz="2800" b="1" u="sng" dirty="0">
                <a:solidFill>
                  <a:schemeClr val="tx1"/>
                </a:solidFill>
              </a:rPr>
              <a:t>habits</a:t>
            </a:r>
            <a:r>
              <a:rPr lang="en-US" sz="2800" dirty="0">
                <a:solidFill>
                  <a:schemeClr val="tx1"/>
                </a:solidFill>
              </a:rPr>
              <a:t> and </a:t>
            </a:r>
            <a:r>
              <a:rPr lang="en-US" sz="2800" b="1" u="sng" dirty="0">
                <a:solidFill>
                  <a:schemeClr val="tx1"/>
                </a:solidFill>
              </a:rPr>
              <a:t>behaviors</a:t>
            </a:r>
            <a:endParaRPr lang="en-US" sz="2800" dirty="0">
              <a:solidFill>
                <a:schemeClr val="tx1"/>
              </a:solidFill>
            </a:endParaRPr>
          </a:p>
          <a:p>
            <a:pPr lvl="0">
              <a:buFont typeface="Wingdings" panose="05000000000000000000" pitchFamily="2" charset="2"/>
              <a:buChar char="Ø"/>
            </a:pPr>
            <a:endParaRPr lang="en-US" sz="500" dirty="0">
              <a:solidFill>
                <a:schemeClr val="tx1"/>
              </a:solidFill>
            </a:endParaRPr>
          </a:p>
          <a:p>
            <a:pPr lvl="0">
              <a:buFont typeface="Wingdings" panose="05000000000000000000" pitchFamily="2" charset="2"/>
              <a:buChar char="Ø"/>
            </a:pPr>
            <a:r>
              <a:rPr lang="en-US" sz="2800" dirty="0">
                <a:solidFill>
                  <a:schemeClr val="tx1"/>
                </a:solidFill>
              </a:rPr>
              <a:t>Life counseling</a:t>
            </a:r>
          </a:p>
          <a:p>
            <a:pPr lvl="0">
              <a:buFont typeface="Wingdings" panose="05000000000000000000" pitchFamily="2" charset="2"/>
              <a:buChar char="Ø"/>
            </a:pPr>
            <a:endParaRPr lang="en-US" sz="500" dirty="0">
              <a:solidFill>
                <a:schemeClr val="tx1"/>
              </a:solidFill>
            </a:endParaRPr>
          </a:p>
          <a:p>
            <a:pPr lvl="0">
              <a:buFont typeface="Wingdings" panose="05000000000000000000" pitchFamily="2" charset="2"/>
              <a:buChar char="Ø"/>
            </a:pPr>
            <a:r>
              <a:rPr lang="en-US" sz="2800" dirty="0">
                <a:solidFill>
                  <a:schemeClr val="tx1"/>
                </a:solidFill>
              </a:rPr>
              <a:t>Micro-managing</a:t>
            </a:r>
          </a:p>
          <a:p>
            <a:pPr>
              <a:buFont typeface="Wingdings" panose="05000000000000000000" pitchFamily="2" charset="2"/>
              <a:buChar char="Ø"/>
            </a:pPr>
            <a:endParaRPr lang="en-US" sz="500" dirty="0"/>
          </a:p>
        </p:txBody>
      </p:sp>
      <p:sp>
        <p:nvSpPr>
          <p:cNvPr id="4" name="Title 1"/>
          <p:cNvSpPr>
            <a:spLocks noGrp="1"/>
          </p:cNvSpPr>
          <p:nvPr>
            <p:ph type="title"/>
          </p:nvPr>
        </p:nvSpPr>
        <p:spPr>
          <a:xfrm>
            <a:off x="2057400" y="152400"/>
            <a:ext cx="7024744" cy="1143000"/>
          </a:xfrm>
        </p:spPr>
        <p:txBody>
          <a:bodyPr>
            <a:normAutofit fontScale="90000"/>
          </a:bodyPr>
          <a:lstStyle/>
          <a:p>
            <a:r>
              <a:rPr lang="en-US" b="1" dirty="0"/>
              <a:t>Coaching </a:t>
            </a:r>
            <a:r>
              <a:rPr lang="en-US" b="1" dirty="0" smtClean="0"/>
              <a:t>Conversations should </a:t>
            </a:r>
            <a:r>
              <a:rPr lang="en-US" b="1" u="sng" dirty="0"/>
              <a:t>not</a:t>
            </a:r>
            <a:r>
              <a:rPr lang="en-US" b="1" dirty="0"/>
              <a:t> be….</a:t>
            </a:r>
          </a:p>
        </p:txBody>
      </p:sp>
      <p:sp>
        <p:nvSpPr>
          <p:cNvPr id="5"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26</a:t>
            </a:fld>
            <a:endParaRPr lang="en-US" dirty="0">
              <a:solidFill>
                <a:schemeClr val="tx1"/>
              </a:solidFill>
            </a:endParaRPr>
          </a:p>
        </p:txBody>
      </p:sp>
    </p:spTree>
    <p:extLst>
      <p:ext uri="{BB962C8B-B14F-4D97-AF65-F5344CB8AC3E}">
        <p14:creationId xmlns:p14="http://schemas.microsoft.com/office/powerpoint/2010/main" val="89640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Build Up</a:t>
            </a:r>
            <a:endParaRPr lang="en-US" dirty="0"/>
          </a:p>
        </p:txBody>
      </p:sp>
      <p:sp>
        <p:nvSpPr>
          <p:cNvPr id="3" name="Subtitle 2"/>
          <p:cNvSpPr>
            <a:spLocks noGrp="1"/>
          </p:cNvSpPr>
          <p:nvPr>
            <p:ph type="subTitle" idx="1"/>
          </p:nvPr>
        </p:nvSpPr>
        <p:spPr>
          <a:xfrm>
            <a:off x="2252893" y="1968051"/>
            <a:ext cx="7043208" cy="4037001"/>
          </a:xfrm>
        </p:spPr>
        <p:txBody>
          <a:bodyPr/>
          <a:lstStyle/>
          <a:p>
            <a:r>
              <a:rPr lang="en-US" sz="2800" dirty="0" smtClean="0"/>
              <a:t>Incidents start to bother you, leading to a tipping point. </a:t>
            </a:r>
          </a:p>
          <a:p>
            <a:endParaRPr lang="en-US" sz="2800" dirty="0"/>
          </a:p>
          <a:p>
            <a:r>
              <a:rPr lang="en-US" sz="2800" dirty="0" smtClean="0"/>
              <a:t>TIP: Lower your tipping point so you take action sooner </a:t>
            </a:r>
          </a:p>
          <a:p>
            <a:endParaRPr lang="en-US" dirty="0"/>
          </a:p>
          <a:p>
            <a:endParaRPr lang="en-US" dirty="0"/>
          </a:p>
          <a:p>
            <a:r>
              <a:rPr lang="en-US" dirty="0" smtClean="0"/>
              <a:t> </a:t>
            </a:r>
            <a:endParaRPr lang="en-US" dirty="0"/>
          </a:p>
        </p:txBody>
      </p:sp>
      <p:pic>
        <p:nvPicPr>
          <p:cNvPr id="8" name="Picture 2" descr="Tipping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923" y="4495800"/>
            <a:ext cx="23812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630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Reflection </a:t>
            </a:r>
            <a:endParaRPr lang="en-US" dirty="0"/>
          </a:p>
        </p:txBody>
      </p:sp>
      <p:sp>
        <p:nvSpPr>
          <p:cNvPr id="6" name="Rectangle 5"/>
          <p:cNvSpPr/>
          <p:nvPr/>
        </p:nvSpPr>
        <p:spPr>
          <a:xfrm>
            <a:off x="845575" y="2261418"/>
            <a:ext cx="8377083" cy="6771084"/>
          </a:xfrm>
          <a:prstGeom prst="rect">
            <a:avLst/>
          </a:prstGeom>
        </p:spPr>
        <p:txBody>
          <a:bodyPr wrap="square">
            <a:spAutoFit/>
          </a:bodyPr>
          <a:lstStyle/>
          <a:p>
            <a:r>
              <a:rPr lang="en-US" sz="3200" dirty="0"/>
              <a:t>Reflect on your assumptions beliefs about the person/situation </a:t>
            </a:r>
          </a:p>
          <a:p>
            <a:endParaRPr lang="en-US" sz="2800" dirty="0"/>
          </a:p>
          <a:p>
            <a:r>
              <a:rPr lang="en-US" sz="2800" dirty="0"/>
              <a:t>Action: </a:t>
            </a:r>
          </a:p>
          <a:p>
            <a:r>
              <a:rPr lang="en-US" sz="2800" dirty="0"/>
              <a:t>Get clear on your goal </a:t>
            </a:r>
          </a:p>
          <a:p>
            <a:endParaRPr lang="en-US" sz="2800" dirty="0"/>
          </a:p>
          <a:p>
            <a:r>
              <a:rPr lang="en-US" sz="2800" dirty="0"/>
              <a:t>Take responsibility for your role </a:t>
            </a:r>
          </a:p>
          <a:p>
            <a:endParaRPr lang="en-US" sz="2800" dirty="0"/>
          </a:p>
          <a:p>
            <a:r>
              <a:rPr lang="en-US" sz="2800" dirty="0"/>
              <a:t>Explore triggers – fight or flight </a:t>
            </a:r>
          </a:p>
          <a:p>
            <a:endParaRPr lang="en-US" sz="2800" dirty="0"/>
          </a:p>
          <a:p>
            <a:endParaRPr lang="en-US" sz="2800" dirty="0"/>
          </a:p>
          <a:p>
            <a:endParaRPr lang="en-US" sz="2800" dirty="0"/>
          </a:p>
          <a:p>
            <a:endParaRPr lang="en-US" dirty="0"/>
          </a:p>
          <a:p>
            <a:endParaRPr lang="en-US" dirty="0"/>
          </a:p>
          <a:p>
            <a:endParaRPr lang="en-US" dirty="0"/>
          </a:p>
          <a:p>
            <a:endParaRPr lang="en-US" dirty="0"/>
          </a:p>
          <a:p>
            <a:endParaRPr lang="en-US" dirty="0"/>
          </a:p>
        </p:txBody>
      </p:sp>
      <p:pic>
        <p:nvPicPr>
          <p:cNvPr id="8" name="Picture 2" descr="Image result for reflection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588" y="3284760"/>
            <a:ext cx="236902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96911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1" y="649805"/>
            <a:ext cx="7802827" cy="1523494"/>
          </a:xfrm>
        </p:spPr>
        <p:txBody>
          <a:bodyPr/>
          <a:lstStyle/>
          <a:p>
            <a:r>
              <a:rPr lang="en-US" dirty="0" smtClean="0"/>
              <a:t>Conversation </a:t>
            </a:r>
            <a:endParaRPr lang="en-US" dirty="0"/>
          </a:p>
        </p:txBody>
      </p:sp>
      <p:sp>
        <p:nvSpPr>
          <p:cNvPr id="3" name="Subtitle 2"/>
          <p:cNvSpPr>
            <a:spLocks noGrp="1"/>
          </p:cNvSpPr>
          <p:nvPr>
            <p:ph type="subTitle" idx="1"/>
          </p:nvPr>
        </p:nvSpPr>
        <p:spPr>
          <a:xfrm>
            <a:off x="2892955" y="2173300"/>
            <a:ext cx="7165445" cy="3465500"/>
          </a:xfrm>
        </p:spPr>
        <p:txBody>
          <a:bodyPr/>
          <a:lstStyle/>
          <a:p>
            <a:r>
              <a:rPr lang="en-US" sz="2800" dirty="0" smtClean="0"/>
              <a:t>Nine components of a successful conversation </a:t>
            </a:r>
          </a:p>
          <a:p>
            <a:endParaRPr lang="en-US" dirty="0"/>
          </a:p>
          <a:p>
            <a:pPr marL="514350" indent="-514350">
              <a:buAutoNum type="arabicPeriod"/>
            </a:pPr>
            <a:r>
              <a:rPr lang="en-US" sz="3600" dirty="0" smtClean="0"/>
              <a:t>Invitation</a:t>
            </a:r>
          </a:p>
          <a:p>
            <a:pPr marL="514350" indent="-514350">
              <a:buAutoNum type="arabicPeriod"/>
            </a:pPr>
            <a:r>
              <a:rPr lang="en-US" sz="3600" dirty="0" smtClean="0"/>
              <a:t>Opening </a:t>
            </a:r>
          </a:p>
          <a:p>
            <a:pPr marL="514350" indent="-514350">
              <a:buAutoNum type="arabicPeriod"/>
            </a:pPr>
            <a:r>
              <a:rPr lang="en-US" sz="3600" dirty="0" smtClean="0"/>
              <a:t>Taking Responsibility </a:t>
            </a:r>
          </a:p>
          <a:p>
            <a:endParaRPr lang="en-US" dirty="0"/>
          </a:p>
          <a:p>
            <a:endParaRPr lang="en-US" dirty="0"/>
          </a:p>
        </p:txBody>
      </p:sp>
      <p:pic>
        <p:nvPicPr>
          <p:cNvPr id="4" name="Picture 3" descr="Kevin Black, Adult Ed. Instructor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981" y="2749316"/>
            <a:ext cx="2589702" cy="2313467"/>
          </a:xfrm>
          <a:prstGeom prst="rect">
            <a:avLst/>
          </a:prstGeom>
        </p:spPr>
      </p:pic>
    </p:spTree>
    <p:extLst>
      <p:ext uri="{BB962C8B-B14F-4D97-AF65-F5344CB8AC3E}">
        <p14:creationId xmlns:p14="http://schemas.microsoft.com/office/powerpoint/2010/main" val="103095016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752600" y="24384"/>
            <a:ext cx="8458200"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r>
              <a:rPr lang="en-US" sz="3200" b="1" dirty="0">
                <a:solidFill>
                  <a:schemeClr val="tx1"/>
                </a:solidFill>
                <a:latin typeface="Franklin Gothic Medium" panose="020B0603020102020204" pitchFamily="34" charset="0"/>
              </a:rPr>
              <a:t>PERFORMANCE MANAGEMENT =     </a:t>
            </a:r>
            <a:br>
              <a:rPr lang="en-US" sz="3200" b="1" dirty="0">
                <a:solidFill>
                  <a:schemeClr val="tx1"/>
                </a:solidFill>
                <a:latin typeface="Franklin Gothic Medium" panose="020B0603020102020204" pitchFamily="34" charset="0"/>
              </a:rPr>
            </a:br>
            <a:r>
              <a:rPr lang="en-US" sz="3200" b="1" dirty="0">
                <a:solidFill>
                  <a:schemeClr val="tx1"/>
                </a:solidFill>
                <a:latin typeface="Franklin Gothic Medium" panose="020B0603020102020204" pitchFamily="34" charset="0"/>
              </a:rPr>
              <a:t>                        EMPLOYEE ENGAGEMENT</a:t>
            </a:r>
          </a:p>
        </p:txBody>
      </p:sp>
      <p:sp>
        <p:nvSpPr>
          <p:cNvPr id="5" name="Rectangle 4"/>
          <p:cNvSpPr/>
          <p:nvPr/>
        </p:nvSpPr>
        <p:spPr bwMode="auto">
          <a:xfrm>
            <a:off x="2133599" y="1524000"/>
            <a:ext cx="3816439" cy="2236631"/>
          </a:xfrm>
          <a:prstGeom prst="rect">
            <a:avLst/>
          </a:prstGeom>
          <a:solidFill>
            <a:schemeClr val="accent4">
              <a:lumMod val="20000"/>
              <a:lumOff val="80000"/>
            </a:schemeClr>
          </a:solidFill>
          <a:ln w="9525" cap="flat" cmpd="sng" algn="ctr">
            <a:solidFill>
              <a:schemeClr val="accent4">
                <a:lumMod val="20000"/>
                <a:lumOff val="80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r>
              <a:rPr lang="en-US" sz="3000" b="1" dirty="0">
                <a:solidFill>
                  <a:srgbClr val="002060"/>
                </a:solidFill>
                <a:latin typeface="Franklin Gothic Medium" panose="020B0603020102020204" pitchFamily="34" charset="0"/>
              </a:rPr>
              <a:t>7 out of 10 </a:t>
            </a:r>
            <a:r>
              <a:rPr lang="en-US" sz="2400" dirty="0">
                <a:solidFill>
                  <a:schemeClr val="accent1"/>
                </a:solidFill>
                <a:latin typeface="Franklin Gothic Medium" panose="020B0603020102020204" pitchFamily="34" charset="0"/>
              </a:rPr>
              <a:t>employees are </a:t>
            </a:r>
            <a:r>
              <a:rPr lang="en-US" sz="2400" b="1" dirty="0">
                <a:solidFill>
                  <a:schemeClr val="accent1"/>
                </a:solidFill>
                <a:latin typeface="Franklin Gothic Medium" panose="020B0603020102020204" pitchFamily="34" charset="0"/>
              </a:rPr>
              <a:t>not </a:t>
            </a:r>
            <a:r>
              <a:rPr lang="en-US" sz="2400" dirty="0">
                <a:solidFill>
                  <a:schemeClr val="accent1"/>
                </a:solidFill>
                <a:latin typeface="Franklin Gothic Medium" panose="020B0603020102020204" pitchFamily="34" charset="0"/>
              </a:rPr>
              <a:t>actively </a:t>
            </a:r>
            <a:r>
              <a:rPr lang="en-US" sz="2400" b="1" dirty="0">
                <a:solidFill>
                  <a:schemeClr val="accent1"/>
                </a:solidFill>
                <a:latin typeface="Franklin Gothic Medium" panose="020B0603020102020204" pitchFamily="34" charset="0"/>
              </a:rPr>
              <a:t>engaged </a:t>
            </a:r>
            <a:r>
              <a:rPr lang="en-US" sz="2400" dirty="0">
                <a:solidFill>
                  <a:schemeClr val="accent1"/>
                </a:solidFill>
                <a:latin typeface="Franklin Gothic Medium" panose="020B0603020102020204" pitchFamily="34" charset="0"/>
              </a:rPr>
              <a:t>when managers </a:t>
            </a:r>
            <a:r>
              <a:rPr lang="en-US" sz="2400" b="1" dirty="0">
                <a:solidFill>
                  <a:schemeClr val="accent1"/>
                </a:solidFill>
                <a:latin typeface="Franklin Gothic Medium" panose="020B0603020102020204" pitchFamily="34" charset="0"/>
              </a:rPr>
              <a:t>don’t hold them accountable </a:t>
            </a:r>
            <a:r>
              <a:rPr lang="en-US" sz="2400" dirty="0">
                <a:solidFill>
                  <a:schemeClr val="accent1"/>
                </a:solidFill>
                <a:latin typeface="Franklin Gothic Medium" panose="020B0603020102020204" pitchFamily="34" charset="0"/>
              </a:rPr>
              <a:t>for performance</a:t>
            </a:r>
          </a:p>
          <a:p>
            <a:pPr algn="r" defTabSz="914400" fontAlgn="base">
              <a:spcBef>
                <a:spcPct val="0"/>
              </a:spcBef>
              <a:spcAft>
                <a:spcPct val="0"/>
              </a:spcAft>
            </a:pPr>
            <a:endParaRPr lang="en-US" sz="1200" dirty="0">
              <a:solidFill>
                <a:schemeClr val="accent1"/>
              </a:solidFill>
              <a:latin typeface="Arial" charset="0"/>
            </a:endParaRPr>
          </a:p>
          <a:p>
            <a:pPr algn="r" defTabSz="914400" fontAlgn="base">
              <a:spcBef>
                <a:spcPct val="0"/>
              </a:spcBef>
              <a:spcAft>
                <a:spcPct val="0"/>
              </a:spcAft>
            </a:pPr>
            <a:r>
              <a:rPr lang="en-US" sz="1200" dirty="0">
                <a:solidFill>
                  <a:schemeClr val="accent1"/>
                </a:solidFill>
                <a:latin typeface="Arial" charset="0"/>
              </a:rPr>
              <a:t>Gallop.com </a:t>
            </a:r>
          </a:p>
        </p:txBody>
      </p:sp>
      <p:sp>
        <p:nvSpPr>
          <p:cNvPr id="8" name="Rectangle 7"/>
          <p:cNvSpPr/>
          <p:nvPr/>
        </p:nvSpPr>
        <p:spPr bwMode="auto">
          <a:xfrm>
            <a:off x="5679583" y="4343400"/>
            <a:ext cx="3850783" cy="2209800"/>
          </a:xfrm>
          <a:prstGeom prst="rect">
            <a:avLst/>
          </a:prstGeom>
          <a:solidFill>
            <a:schemeClr val="accent4">
              <a:lumMod val="20000"/>
              <a:lumOff val="80000"/>
            </a:schemeClr>
          </a:solidFill>
          <a:ln w="9525" cap="flat" cmpd="sng" algn="ctr">
            <a:solidFill>
              <a:schemeClr val="accent4">
                <a:lumMod val="20000"/>
                <a:lumOff val="80000"/>
              </a:schemeClr>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defTabSz="914400" fontAlgn="base">
              <a:spcBef>
                <a:spcPct val="0"/>
              </a:spcBef>
              <a:spcAft>
                <a:spcPct val="0"/>
              </a:spcAft>
            </a:pPr>
            <a:r>
              <a:rPr lang="en-US" sz="3000" b="1" dirty="0">
                <a:solidFill>
                  <a:schemeClr val="accent1"/>
                </a:solidFill>
                <a:latin typeface="Franklin Gothic Medium" panose="020B0603020102020204" pitchFamily="34" charset="0"/>
              </a:rPr>
              <a:t>3x </a:t>
            </a:r>
            <a:r>
              <a:rPr lang="en-US" sz="2400" dirty="0">
                <a:solidFill>
                  <a:schemeClr val="accent1"/>
                </a:solidFill>
                <a:latin typeface="Franklin Gothic Medium" panose="020B0603020102020204" pitchFamily="34" charset="0"/>
              </a:rPr>
              <a:t>When managers</a:t>
            </a:r>
            <a:r>
              <a:rPr lang="en-US" sz="2400" b="1" dirty="0">
                <a:solidFill>
                  <a:schemeClr val="accent1"/>
                </a:solidFill>
                <a:latin typeface="Franklin Gothic Medium" panose="020B0603020102020204" pitchFamily="34" charset="0"/>
              </a:rPr>
              <a:t> regularly meet </a:t>
            </a:r>
            <a:r>
              <a:rPr lang="en-US" sz="2400" dirty="0">
                <a:solidFill>
                  <a:schemeClr val="accent1"/>
                </a:solidFill>
                <a:latin typeface="Franklin Gothic Medium" panose="020B0603020102020204" pitchFamily="34" charset="0"/>
              </a:rPr>
              <a:t>with employees about performance, employees’ engagement triples </a:t>
            </a:r>
          </a:p>
          <a:p>
            <a:pPr algn="r" defTabSz="914400" fontAlgn="base">
              <a:spcBef>
                <a:spcPct val="0"/>
              </a:spcBef>
              <a:spcAft>
                <a:spcPct val="0"/>
              </a:spcAft>
            </a:pPr>
            <a:r>
              <a:rPr lang="en-US" sz="1200" dirty="0">
                <a:solidFill>
                  <a:schemeClr val="accent1"/>
                </a:solidFill>
                <a:latin typeface="Arial" charset="0"/>
              </a:rPr>
              <a:t>Gallop.com </a:t>
            </a:r>
          </a:p>
        </p:txBody>
      </p:sp>
    </p:spTree>
    <p:extLst>
      <p:ext uri="{BB962C8B-B14F-4D97-AF65-F5344CB8AC3E}">
        <p14:creationId xmlns:p14="http://schemas.microsoft.com/office/powerpoint/2010/main" val="568346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609600"/>
            <a:ext cx="7337426" cy="1523494"/>
          </a:xfrm>
        </p:spPr>
        <p:txBody>
          <a:bodyPr/>
          <a:lstStyle/>
          <a:p>
            <a:r>
              <a:rPr lang="en-US" dirty="0" smtClean="0"/>
              <a:t>conversation</a:t>
            </a:r>
            <a:endParaRPr lang="en-US" dirty="0"/>
          </a:p>
        </p:txBody>
      </p:sp>
      <p:sp>
        <p:nvSpPr>
          <p:cNvPr id="3" name="Subtitle 2"/>
          <p:cNvSpPr>
            <a:spLocks noGrp="1"/>
          </p:cNvSpPr>
          <p:nvPr>
            <p:ph type="subTitle" idx="1"/>
          </p:nvPr>
        </p:nvSpPr>
        <p:spPr>
          <a:xfrm>
            <a:off x="1594884" y="1905001"/>
            <a:ext cx="8341279" cy="4246417"/>
          </a:xfrm>
        </p:spPr>
        <p:txBody>
          <a:bodyPr/>
          <a:lstStyle/>
          <a:p>
            <a:r>
              <a:rPr lang="en-US" sz="2800" dirty="0" smtClean="0"/>
              <a:t>4. Sharing your goal </a:t>
            </a:r>
            <a:br>
              <a:rPr lang="en-US" sz="2800" dirty="0" smtClean="0"/>
            </a:br>
            <a:endParaRPr lang="en-US" sz="2800" dirty="0" smtClean="0"/>
          </a:p>
          <a:p>
            <a:r>
              <a:rPr lang="en-US" sz="2800" dirty="0" smtClean="0"/>
              <a:t>5. Sharing your </a:t>
            </a:r>
            <a:r>
              <a:rPr lang="en-US" sz="2800" dirty="0" smtClean="0"/>
              <a:t>experience</a:t>
            </a:r>
          </a:p>
          <a:p>
            <a:r>
              <a:rPr lang="en-US" sz="2800" dirty="0"/>
              <a:t>	</a:t>
            </a:r>
            <a:r>
              <a:rPr lang="en-US" sz="2800" dirty="0" smtClean="0"/>
              <a:t>- focus on the facts</a:t>
            </a:r>
            <a:r>
              <a:rPr lang="en-US" sz="2800" dirty="0" smtClean="0"/>
              <a:t/>
            </a:r>
            <a:br>
              <a:rPr lang="en-US" sz="2800" dirty="0" smtClean="0"/>
            </a:br>
            <a:endParaRPr lang="en-US" sz="2800" dirty="0" smtClean="0"/>
          </a:p>
          <a:p>
            <a:r>
              <a:rPr lang="en-US" sz="2800" dirty="0" smtClean="0"/>
              <a:t>6. Inviting their perceptions – time for active listening!  </a:t>
            </a:r>
          </a:p>
          <a:p>
            <a:endParaRPr lang="en-US" dirty="0"/>
          </a:p>
          <a:p>
            <a:endParaRPr lang="en-US" dirty="0"/>
          </a:p>
        </p:txBody>
      </p:sp>
      <p:pic>
        <p:nvPicPr>
          <p:cNvPr id="4" name="Picture 3" descr="Free illustration: Meeting, Talk, Entertainment - Free Image on Pixabay - 10028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4099" y="468719"/>
            <a:ext cx="2872563" cy="2872563"/>
          </a:xfrm>
          <a:prstGeom prst="rect">
            <a:avLst/>
          </a:prstGeom>
        </p:spPr>
      </p:pic>
    </p:spTree>
    <p:extLst>
      <p:ext uri="{BB962C8B-B14F-4D97-AF65-F5344CB8AC3E}">
        <p14:creationId xmlns:p14="http://schemas.microsoft.com/office/powerpoint/2010/main" val="259481119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active listening </a:t>
            </a:r>
            <a:endParaRPr lang="en-US" dirty="0"/>
          </a:p>
        </p:txBody>
      </p:sp>
      <p:sp>
        <p:nvSpPr>
          <p:cNvPr id="3" name="Content Placeholder 2"/>
          <p:cNvSpPr>
            <a:spLocks noGrp="1"/>
          </p:cNvSpPr>
          <p:nvPr>
            <p:ph idx="1"/>
          </p:nvPr>
        </p:nvSpPr>
        <p:spPr>
          <a:xfrm>
            <a:off x="684212" y="685800"/>
            <a:ext cx="8534400" cy="4073236"/>
          </a:xfrm>
        </p:spPr>
        <p:txBody>
          <a:bodyPr>
            <a:normAutofit/>
          </a:bodyPr>
          <a:lstStyle/>
          <a:p>
            <a:r>
              <a:rPr lang="en-US" sz="2400" dirty="0" smtClean="0">
                <a:solidFill>
                  <a:schemeClr val="tx1"/>
                </a:solidFill>
              </a:rPr>
              <a:t>Listen for the content of the message</a:t>
            </a:r>
          </a:p>
          <a:p>
            <a:r>
              <a:rPr lang="en-US" sz="2400" dirty="0" smtClean="0">
                <a:solidFill>
                  <a:schemeClr val="tx1"/>
                </a:solidFill>
              </a:rPr>
              <a:t>Listen for the feelings of the speaker</a:t>
            </a:r>
          </a:p>
          <a:p>
            <a:r>
              <a:rPr lang="en-US" sz="2400" dirty="0" smtClean="0">
                <a:solidFill>
                  <a:schemeClr val="tx1"/>
                </a:solidFill>
              </a:rPr>
              <a:t>Listen without making judgment </a:t>
            </a:r>
          </a:p>
          <a:p>
            <a:r>
              <a:rPr lang="en-US" sz="2400" dirty="0" smtClean="0">
                <a:solidFill>
                  <a:schemeClr val="tx1"/>
                </a:solidFill>
              </a:rPr>
              <a:t>Ask open ended questions  - what is their take? </a:t>
            </a:r>
          </a:p>
          <a:p>
            <a:r>
              <a:rPr lang="en-US" sz="2400" dirty="0">
                <a:solidFill>
                  <a:schemeClr val="tx1"/>
                </a:solidFill>
              </a:rPr>
              <a:t>Paraphrase </a:t>
            </a:r>
            <a:r>
              <a:rPr lang="en-US" sz="2400" dirty="0" smtClean="0">
                <a:solidFill>
                  <a:schemeClr val="tx1"/>
                </a:solidFill>
              </a:rPr>
              <a:t>and reflect back to the speaker what you think you are hearing </a:t>
            </a:r>
            <a:endParaRPr lang="en-US" sz="2400" dirty="0">
              <a:solidFill>
                <a:schemeClr val="tx1"/>
              </a:solidFill>
            </a:endParaRPr>
          </a:p>
        </p:txBody>
      </p:sp>
      <p:pic>
        <p:nvPicPr>
          <p:cNvPr id="4" name="Picture 3" descr="Ficheiro:Assistive &lt;strong&gt;Listening&lt;/strong&gt; Devices 2.JPG – Wikipédia, a enciclopédia liv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916" y="260498"/>
            <a:ext cx="2743200" cy="2743200"/>
          </a:xfrm>
          <a:prstGeom prst="rect">
            <a:avLst/>
          </a:prstGeom>
        </p:spPr>
      </p:pic>
    </p:spTree>
    <p:extLst>
      <p:ext uri="{BB962C8B-B14F-4D97-AF65-F5344CB8AC3E}">
        <p14:creationId xmlns:p14="http://schemas.microsoft.com/office/powerpoint/2010/main" val="263928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3219" y="649805"/>
            <a:ext cx="7241381" cy="1523494"/>
          </a:xfrm>
        </p:spPr>
        <p:txBody>
          <a:bodyPr/>
          <a:lstStyle/>
          <a:p>
            <a:r>
              <a:rPr lang="en-US" dirty="0" smtClean="0"/>
              <a:t>conversation </a:t>
            </a:r>
            <a:endParaRPr lang="en-US" dirty="0"/>
          </a:p>
        </p:txBody>
      </p:sp>
      <p:sp>
        <p:nvSpPr>
          <p:cNvPr id="3" name="Subtitle 2"/>
          <p:cNvSpPr>
            <a:spLocks noGrp="1"/>
          </p:cNvSpPr>
          <p:nvPr>
            <p:ph type="subTitle" idx="1"/>
          </p:nvPr>
        </p:nvSpPr>
        <p:spPr>
          <a:xfrm>
            <a:off x="2892955" y="2286001"/>
            <a:ext cx="7043208" cy="4052454"/>
          </a:xfrm>
        </p:spPr>
        <p:txBody>
          <a:bodyPr/>
          <a:lstStyle/>
          <a:p>
            <a:r>
              <a:rPr lang="en-US" sz="3200" dirty="0" smtClean="0"/>
              <a:t>7. Getting on the same page </a:t>
            </a:r>
          </a:p>
          <a:p>
            <a:endParaRPr lang="en-US" sz="3200" dirty="0"/>
          </a:p>
          <a:p>
            <a:r>
              <a:rPr lang="en-US" sz="3200" dirty="0" smtClean="0"/>
              <a:t>8. Co-creating a solution </a:t>
            </a:r>
          </a:p>
          <a:p>
            <a:endParaRPr lang="en-US" sz="3200" dirty="0"/>
          </a:p>
          <a:p>
            <a:r>
              <a:rPr lang="en-US" sz="3200" dirty="0" smtClean="0"/>
              <a:t>9. Closing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0019689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743200" y="419100"/>
            <a:ext cx="7772400" cy="1333500"/>
          </a:xfrm>
        </p:spPr>
        <p:txBody>
          <a:bodyPr>
            <a:noAutofit/>
          </a:bodyPr>
          <a:lstStyle/>
          <a:p>
            <a:pPr algn="ctr"/>
            <a:r>
              <a:rPr lang="en-US" dirty="0">
                <a:latin typeface="+mn-lt"/>
              </a:rPr>
              <a:t>Employee Responses:</a:t>
            </a:r>
            <a:br>
              <a:rPr lang="en-US" dirty="0">
                <a:latin typeface="+mn-lt"/>
              </a:rPr>
            </a:br>
            <a:r>
              <a:rPr lang="en-US" dirty="0">
                <a:latin typeface="+mn-lt"/>
              </a:rPr>
              <a:t>Watch out for sidetracking!</a:t>
            </a:r>
          </a:p>
        </p:txBody>
      </p:sp>
      <p:sp>
        <p:nvSpPr>
          <p:cNvPr id="137219" name="Rectangle 3"/>
          <p:cNvSpPr>
            <a:spLocks noGrp="1" noChangeArrowheads="1"/>
          </p:cNvSpPr>
          <p:nvPr>
            <p:ph type="body" sz="half" idx="1"/>
          </p:nvPr>
        </p:nvSpPr>
        <p:spPr/>
        <p:txBody>
          <a:bodyPr/>
          <a:lstStyle/>
          <a:p>
            <a:r>
              <a:rPr lang="en-US" sz="2400" dirty="0">
                <a:solidFill>
                  <a:schemeClr val="tx1"/>
                </a:solidFill>
              </a:rPr>
              <a:t>“What problem?”</a:t>
            </a:r>
          </a:p>
          <a:p>
            <a:r>
              <a:rPr lang="en-US" sz="2400" dirty="0">
                <a:solidFill>
                  <a:schemeClr val="tx1"/>
                </a:solidFill>
              </a:rPr>
              <a:t> “Why are you making such a big deal?”</a:t>
            </a:r>
          </a:p>
          <a:p>
            <a:r>
              <a:rPr lang="en-US" sz="2400" dirty="0">
                <a:solidFill>
                  <a:schemeClr val="tx1"/>
                </a:solidFill>
              </a:rPr>
              <a:t>“You never told me that!”</a:t>
            </a:r>
          </a:p>
          <a:p>
            <a:r>
              <a:rPr lang="en-US" sz="2400" dirty="0">
                <a:solidFill>
                  <a:schemeClr val="tx1"/>
                </a:solidFill>
              </a:rPr>
              <a:t>“Alice comes in late too!”</a:t>
            </a:r>
          </a:p>
          <a:p>
            <a:r>
              <a:rPr lang="en-US" sz="2400" dirty="0">
                <a:solidFill>
                  <a:schemeClr val="tx1"/>
                </a:solidFill>
              </a:rPr>
              <a:t> “Hey!  Get off my back!”</a:t>
            </a:r>
          </a:p>
          <a:p>
            <a:r>
              <a:rPr lang="en-US" sz="2400" dirty="0">
                <a:solidFill>
                  <a:schemeClr val="tx1"/>
                </a:solidFill>
              </a:rPr>
              <a:t>Silent Treatment</a:t>
            </a:r>
          </a:p>
        </p:txBody>
      </p:sp>
      <p:sp>
        <p:nvSpPr>
          <p:cNvPr id="2" name="ClipArt Placeholder 1"/>
          <p:cNvSpPr>
            <a:spLocks noGrp="1"/>
          </p:cNvSpPr>
          <p:nvPr>
            <p:ph type="clipArt" sz="half" idx="2"/>
          </p:nvPr>
        </p:nvSpPr>
        <p:spPr/>
      </p:sp>
      <p:pic>
        <p:nvPicPr>
          <p:cNvPr id="1955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044700"/>
            <a:ext cx="340282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F18848F9-85FA-406B-9944-63AB5177AD1D}" type="slidenum">
              <a:rPr lang="en-US" smtClean="0"/>
              <a:pPr/>
              <a:t>33</a:t>
            </a:fld>
            <a:endParaRPr lang="en-US" dirty="0"/>
          </a:p>
        </p:txBody>
      </p:sp>
    </p:spTree>
    <p:extLst>
      <p:ext uri="{BB962C8B-B14F-4D97-AF65-F5344CB8AC3E}">
        <p14:creationId xmlns:p14="http://schemas.microsoft.com/office/powerpoint/2010/main" val="2546385817"/>
      </p:ext>
    </p:extLst>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028" y="76200"/>
            <a:ext cx="7024744" cy="1143000"/>
          </a:xfrm>
        </p:spPr>
        <p:txBody>
          <a:bodyPr>
            <a:normAutofit fontScale="90000"/>
          </a:bodyPr>
          <a:lstStyle/>
          <a:p>
            <a:r>
              <a:rPr lang="en-US" dirty="0"/>
              <a:t>Additional </a:t>
            </a:r>
            <a:r>
              <a:rPr lang="en-US" dirty="0" smtClean="0"/>
              <a:t>conversation </a:t>
            </a:r>
            <a:r>
              <a:rPr lang="en-US" dirty="0"/>
              <a:t>Tips</a:t>
            </a:r>
          </a:p>
        </p:txBody>
      </p:sp>
      <p:sp>
        <p:nvSpPr>
          <p:cNvPr id="3" name="Content Placeholder 2"/>
          <p:cNvSpPr>
            <a:spLocks noGrp="1"/>
          </p:cNvSpPr>
          <p:nvPr>
            <p:ph idx="1"/>
          </p:nvPr>
        </p:nvSpPr>
        <p:spPr>
          <a:xfrm>
            <a:off x="785308" y="1936376"/>
            <a:ext cx="9349292" cy="3473824"/>
          </a:xfrm>
        </p:spPr>
        <p:txBody>
          <a:bodyPr>
            <a:normAutofit fontScale="92500"/>
          </a:bodyPr>
          <a:lstStyle/>
          <a:p>
            <a:pPr marL="411480" lvl="2" indent="-342900">
              <a:buFont typeface="Wingdings" panose="05000000000000000000" pitchFamily="2" charset="2"/>
              <a:buChar char="Ø"/>
            </a:pPr>
            <a:r>
              <a:rPr lang="en-US" sz="2400" dirty="0">
                <a:solidFill>
                  <a:schemeClr val="tx1"/>
                </a:solidFill>
              </a:rPr>
              <a:t>Be empathetic, supportive and exploratory</a:t>
            </a:r>
          </a:p>
          <a:p>
            <a:pPr marL="411480" lvl="2" indent="-342900">
              <a:buFont typeface="Wingdings" panose="05000000000000000000" pitchFamily="2" charset="2"/>
              <a:buChar char="Ø"/>
            </a:pPr>
            <a:endParaRPr lang="en-US" sz="300" dirty="0">
              <a:solidFill>
                <a:schemeClr val="tx1"/>
              </a:solidFill>
            </a:endParaRPr>
          </a:p>
          <a:p>
            <a:pPr marL="411480" lvl="2" indent="-342900">
              <a:buFont typeface="Wingdings" panose="05000000000000000000" pitchFamily="2" charset="2"/>
              <a:buChar char="Ø"/>
            </a:pPr>
            <a:r>
              <a:rPr lang="en-US" sz="2400" dirty="0">
                <a:solidFill>
                  <a:schemeClr val="tx1"/>
                </a:solidFill>
              </a:rPr>
              <a:t>Share your thoughts, feelings and rationale on the </a:t>
            </a:r>
            <a:r>
              <a:rPr lang="en-US" sz="2400" dirty="0" smtClean="0">
                <a:solidFill>
                  <a:schemeClr val="tx1"/>
                </a:solidFill>
              </a:rPr>
              <a:t>topic.</a:t>
            </a:r>
            <a:endParaRPr lang="en-US" sz="2400" dirty="0" smtClean="0">
              <a:solidFill>
                <a:schemeClr val="tx1"/>
              </a:solidFill>
            </a:endParaRPr>
          </a:p>
          <a:p>
            <a:pPr marL="411480" lvl="2" indent="-342900">
              <a:buFont typeface="Wingdings" panose="05000000000000000000" pitchFamily="2" charset="2"/>
              <a:buChar char="Ø"/>
            </a:pPr>
            <a:r>
              <a:rPr lang="en-US" sz="2400" dirty="0" smtClean="0">
                <a:solidFill>
                  <a:schemeClr val="tx1"/>
                </a:solidFill>
              </a:rPr>
              <a:t>Reschedule if you find you or your employee get triggered. </a:t>
            </a:r>
            <a:endParaRPr lang="en-US" sz="2400" dirty="0">
              <a:solidFill>
                <a:schemeClr val="tx1"/>
              </a:solidFill>
            </a:endParaRPr>
          </a:p>
          <a:p>
            <a:pPr marL="401638" lvl="2" indent="-346075">
              <a:buFont typeface="Wingdings" panose="05000000000000000000" pitchFamily="2" charset="2"/>
              <a:buChar char="Ø"/>
            </a:pPr>
            <a:endParaRPr lang="en-US" sz="300" dirty="0">
              <a:solidFill>
                <a:schemeClr val="tx1"/>
              </a:solidFill>
            </a:endParaRPr>
          </a:p>
          <a:p>
            <a:pPr marL="411480" lvl="2" indent="-342900">
              <a:buFont typeface="Wingdings" panose="05000000000000000000" pitchFamily="2" charset="2"/>
              <a:buChar char="Ø"/>
            </a:pPr>
            <a:endParaRPr lang="en-US" sz="300" dirty="0">
              <a:solidFill>
                <a:schemeClr val="tx1"/>
              </a:solidFill>
            </a:endParaRPr>
          </a:p>
          <a:p>
            <a:pPr marL="411480" lvl="2" indent="-342900">
              <a:buFont typeface="Wingdings" panose="05000000000000000000" pitchFamily="2" charset="2"/>
              <a:buChar char="Ø"/>
            </a:pPr>
            <a:r>
              <a:rPr lang="en-US" sz="2400" dirty="0">
                <a:solidFill>
                  <a:schemeClr val="tx1"/>
                </a:solidFill>
              </a:rPr>
              <a:t>Propose alternative solutions and suggestions for improvement</a:t>
            </a:r>
          </a:p>
          <a:p>
            <a:pPr marL="411480" lvl="2" indent="-342900">
              <a:buFont typeface="Wingdings" panose="05000000000000000000" pitchFamily="2" charset="2"/>
              <a:buChar char="Ø"/>
            </a:pPr>
            <a:endParaRPr lang="en-US" sz="300" dirty="0">
              <a:solidFill>
                <a:schemeClr val="tx1"/>
              </a:solidFill>
            </a:endParaRPr>
          </a:p>
          <a:p>
            <a:pPr marL="411480" lvl="2" indent="-342900">
              <a:buFont typeface="Wingdings" panose="05000000000000000000" pitchFamily="2" charset="2"/>
              <a:buChar char="Ø"/>
            </a:pPr>
            <a:r>
              <a:rPr lang="en-US" sz="2400" dirty="0">
                <a:solidFill>
                  <a:schemeClr val="tx1"/>
                </a:solidFill>
              </a:rPr>
              <a:t>Ask the employee for suggestions and  encourage involvement</a:t>
            </a:r>
          </a:p>
          <a:p>
            <a:pPr marL="411480" lvl="2" indent="-342900">
              <a:buFont typeface="Wingdings" panose="05000000000000000000" pitchFamily="2" charset="2"/>
              <a:buChar char="Ø"/>
            </a:pPr>
            <a:endParaRPr lang="en-US" dirty="0"/>
          </a:p>
          <a:p>
            <a:pPr marL="411480" lvl="2" indent="-342900">
              <a:buFont typeface="Wingdings" panose="05000000000000000000" pitchFamily="2" charset="2"/>
              <a:buChar char="Ø"/>
            </a:pPr>
            <a:endParaRPr lang="en-US" dirty="0"/>
          </a:p>
          <a:p>
            <a:pPr marL="411480" lvl="2" indent="-342900">
              <a:buFont typeface="Wingdings" panose="05000000000000000000" pitchFamily="2" charset="2"/>
              <a:buChar char="Ø"/>
            </a:pPr>
            <a:endParaRPr lang="en-US" dirty="0"/>
          </a:p>
          <a:p>
            <a:pPr marL="68580" indent="0">
              <a:buNone/>
            </a:pPr>
            <a:endParaRPr lang="en-US" dirty="0"/>
          </a:p>
        </p:txBody>
      </p:sp>
      <p:sp>
        <p:nvSpPr>
          <p:cNvPr id="4" name="Content Placeholder 2"/>
          <p:cNvSpPr txBox="1">
            <a:spLocks/>
          </p:cNvSpPr>
          <p:nvPr/>
        </p:nvSpPr>
        <p:spPr>
          <a:xfrm>
            <a:off x="6858000" y="4869712"/>
            <a:ext cx="4306186" cy="1701204"/>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lt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lt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lt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lt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lt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9pPr>
          </a:lstStyle>
          <a:p>
            <a:pPr marL="68580" lvl="2" indent="0">
              <a:buNone/>
            </a:pPr>
            <a:r>
              <a:rPr lang="en-US" dirty="0">
                <a:solidFill>
                  <a:schemeClr val="tx2"/>
                </a:solidFill>
              </a:rPr>
              <a:t>   Employees who feel valued are</a:t>
            </a:r>
          </a:p>
          <a:p>
            <a:pPr marL="68580" lvl="2" indent="0">
              <a:buNone/>
            </a:pPr>
            <a:r>
              <a:rPr lang="en-US" dirty="0">
                <a:solidFill>
                  <a:schemeClr val="tx2"/>
                </a:solidFill>
              </a:rPr>
              <a:t>   more willing to:</a:t>
            </a:r>
          </a:p>
          <a:p>
            <a:pPr marL="411480" lvl="2" indent="-342900">
              <a:buFont typeface="Wingdings" panose="05000000000000000000" pitchFamily="2" charset="2"/>
              <a:buChar char="ü"/>
            </a:pPr>
            <a:r>
              <a:rPr lang="en-US" dirty="0">
                <a:solidFill>
                  <a:schemeClr val="tx2"/>
                </a:solidFill>
              </a:rPr>
              <a:t>Share responsibility </a:t>
            </a:r>
          </a:p>
          <a:p>
            <a:pPr marL="411480" lvl="2" indent="-342900">
              <a:buFont typeface="Wingdings" panose="05000000000000000000" pitchFamily="2" charset="2"/>
              <a:buChar char="ü"/>
            </a:pPr>
            <a:r>
              <a:rPr lang="en-US" dirty="0">
                <a:solidFill>
                  <a:schemeClr val="tx2"/>
                </a:solidFill>
              </a:rPr>
              <a:t>Accept challenges</a:t>
            </a:r>
          </a:p>
          <a:p>
            <a:pPr marL="411480" lvl="2" indent="-342900">
              <a:buFont typeface="Wingdings" panose="05000000000000000000" pitchFamily="2" charset="2"/>
              <a:buChar char="ü"/>
            </a:pPr>
            <a:r>
              <a:rPr lang="en-US" dirty="0">
                <a:solidFill>
                  <a:schemeClr val="tx2"/>
                </a:solidFill>
              </a:rPr>
              <a:t>Adapt to change</a:t>
            </a:r>
          </a:p>
        </p:txBody>
      </p:sp>
      <p:pic>
        <p:nvPicPr>
          <p:cNvPr id="5" name="Picture 4" descr="C:\Users\hkbap\AppData\Local\Microsoft\Windows\Temporary Internet Files\Content.IE5\JJJJ9SMR\MC900433838[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6058">
            <a:off x="6283203" y="4768139"/>
            <a:ext cx="893034" cy="686064"/>
          </a:xfrm>
          <a:prstGeom prst="rect">
            <a:avLst/>
          </a:prstGeom>
          <a:noFill/>
          <a:ln>
            <a:noFill/>
          </a:ln>
        </p:spPr>
      </p:pic>
      <p:sp>
        <p:nvSpPr>
          <p:cNvPr id="6"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34</a:t>
            </a:fld>
            <a:endParaRPr lang="en-US" dirty="0">
              <a:solidFill>
                <a:schemeClr val="tx1"/>
              </a:solidFill>
            </a:endParaRPr>
          </a:p>
        </p:txBody>
      </p:sp>
    </p:spTree>
    <p:extLst>
      <p:ext uri="{BB962C8B-B14F-4D97-AF65-F5344CB8AC3E}">
        <p14:creationId xmlns:p14="http://schemas.microsoft.com/office/powerpoint/2010/main" val="3553432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001000" cy="762000"/>
          </a:xfrm>
        </p:spPr>
        <p:txBody>
          <a:bodyPr>
            <a:normAutofit/>
          </a:bodyPr>
          <a:lstStyle/>
          <a:p>
            <a:r>
              <a:rPr lang="en-US" b="1" dirty="0" smtClean="0"/>
              <a:t>Opening – Remember Bob?</a:t>
            </a:r>
            <a:endParaRPr lang="en-US" b="1" dirty="0"/>
          </a:p>
        </p:txBody>
      </p:sp>
      <p:sp>
        <p:nvSpPr>
          <p:cNvPr id="5" name="Content Placeholder 2"/>
          <p:cNvSpPr>
            <a:spLocks noGrp="1"/>
          </p:cNvSpPr>
          <p:nvPr>
            <p:ph idx="1"/>
          </p:nvPr>
        </p:nvSpPr>
        <p:spPr>
          <a:xfrm>
            <a:off x="2155472" y="2209800"/>
            <a:ext cx="3407128" cy="3508977"/>
          </a:xfrm>
        </p:spPr>
        <p:txBody>
          <a:bodyPr>
            <a:normAutofit/>
          </a:bodyPr>
          <a:lstStyle/>
          <a:p>
            <a:pPr marL="347663" indent="-277813">
              <a:buFont typeface="Wingdings" panose="05000000000000000000" pitchFamily="2" charset="2"/>
              <a:buChar char="Ø"/>
            </a:pPr>
            <a:r>
              <a:rPr lang="en-US" dirty="0" smtClean="0">
                <a:solidFill>
                  <a:schemeClr val="tx1"/>
                </a:solidFill>
              </a:rPr>
              <a:t>Everyone thinks  your attitude is abysmal</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dirty="0" smtClean="0">
                <a:solidFill>
                  <a:schemeClr val="tx1"/>
                </a:solidFill>
              </a:rPr>
              <a:t>You need a class on Making Friends and Influencing People</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dirty="0" smtClean="0">
                <a:solidFill>
                  <a:schemeClr val="tx1"/>
                </a:solidFill>
              </a:rPr>
              <a:t>Shape </a:t>
            </a:r>
            <a:r>
              <a:rPr lang="en-US" dirty="0">
                <a:solidFill>
                  <a:schemeClr val="tx1"/>
                </a:solidFill>
              </a:rPr>
              <a:t>up or ship </a:t>
            </a:r>
            <a:r>
              <a:rPr lang="en-US" dirty="0" smtClean="0">
                <a:solidFill>
                  <a:schemeClr val="tx1"/>
                </a:solidFill>
              </a:rPr>
              <a:t>out</a:t>
            </a:r>
            <a:endParaRPr lang="en-US" dirty="0">
              <a:solidFill>
                <a:schemeClr val="tx1"/>
              </a:solidFill>
            </a:endParaRPr>
          </a:p>
          <a:p>
            <a:pPr>
              <a:buFont typeface="Wingdings" panose="05000000000000000000" pitchFamily="2" charset="2"/>
              <a:buChar char="Ø"/>
            </a:pPr>
            <a:endParaRPr lang="en-US" dirty="0" smtClean="0"/>
          </a:p>
        </p:txBody>
      </p:sp>
      <p:sp>
        <p:nvSpPr>
          <p:cNvPr id="6" name="Content Placeholder 2"/>
          <p:cNvSpPr txBox="1">
            <a:spLocks/>
          </p:cNvSpPr>
          <p:nvPr/>
        </p:nvSpPr>
        <p:spPr>
          <a:xfrm>
            <a:off x="6453692" y="2438401"/>
            <a:ext cx="3452308"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Ø"/>
            </a:pPr>
            <a:endParaRPr lang="en-US" dirty="0"/>
          </a:p>
        </p:txBody>
      </p:sp>
      <p:sp>
        <p:nvSpPr>
          <p:cNvPr id="7" name="Text Placeholder 2"/>
          <p:cNvSpPr txBox="1">
            <a:spLocks/>
          </p:cNvSpPr>
          <p:nvPr/>
        </p:nvSpPr>
        <p:spPr>
          <a:xfrm>
            <a:off x="2353052" y="1478757"/>
            <a:ext cx="3057148" cy="639762"/>
          </a:xfrm>
          <a:prstGeom prst="rect">
            <a:avLst/>
          </a:prstGeom>
          <a:ln w="19050">
            <a:solidFill>
              <a:schemeClr val="accent2">
                <a:lumMod val="50000"/>
              </a:schemeClr>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a:t>Not Good</a:t>
            </a:r>
          </a:p>
        </p:txBody>
      </p:sp>
      <p:sp>
        <p:nvSpPr>
          <p:cNvPr id="8" name="Text Placeholder 2"/>
          <p:cNvSpPr txBox="1">
            <a:spLocks/>
          </p:cNvSpPr>
          <p:nvPr/>
        </p:nvSpPr>
        <p:spPr>
          <a:xfrm>
            <a:off x="6439528" y="1487901"/>
            <a:ext cx="3057148" cy="639762"/>
          </a:xfrm>
          <a:prstGeom prst="rect">
            <a:avLst/>
          </a:prstGeom>
          <a:ln w="19050">
            <a:solidFill>
              <a:schemeClr val="accent2">
                <a:lumMod val="50000"/>
              </a:schemeClr>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a:t>Good</a:t>
            </a:r>
          </a:p>
        </p:txBody>
      </p:sp>
      <p:sp>
        <p:nvSpPr>
          <p:cNvPr id="9" name="Content Placeholder 2"/>
          <p:cNvSpPr txBox="1">
            <a:spLocks/>
          </p:cNvSpPr>
          <p:nvPr/>
        </p:nvSpPr>
        <p:spPr>
          <a:xfrm>
            <a:off x="5867400" y="2209801"/>
            <a:ext cx="4038600" cy="3685301"/>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Ø"/>
            </a:pPr>
            <a:r>
              <a:rPr lang="en-US" dirty="0">
                <a:solidFill>
                  <a:schemeClr val="tx1"/>
                </a:solidFill>
              </a:rPr>
              <a:t>I observed today that you told three </a:t>
            </a:r>
            <a:r>
              <a:rPr lang="en-US" dirty="0" smtClean="0">
                <a:solidFill>
                  <a:schemeClr val="tx1"/>
                </a:solidFill>
              </a:rPr>
              <a:t>students </a:t>
            </a:r>
            <a:r>
              <a:rPr lang="en-US" dirty="0">
                <a:solidFill>
                  <a:schemeClr val="tx1"/>
                </a:solidFill>
              </a:rPr>
              <a:t>that you do not like your job</a:t>
            </a:r>
          </a:p>
          <a:p>
            <a:pPr>
              <a:buFont typeface="Wingdings" panose="05000000000000000000" pitchFamily="2" charset="2"/>
              <a:buChar char="Ø"/>
            </a:pPr>
            <a:endParaRPr lang="en-US" sz="500" dirty="0">
              <a:solidFill>
                <a:schemeClr val="tx1"/>
              </a:solidFill>
            </a:endParaRPr>
          </a:p>
          <a:p>
            <a:pPr>
              <a:buFont typeface="Wingdings" panose="05000000000000000000" pitchFamily="2" charset="2"/>
              <a:buChar char="Ø"/>
            </a:pPr>
            <a:r>
              <a:rPr lang="en-US" dirty="0">
                <a:solidFill>
                  <a:schemeClr val="tx1"/>
                </a:solidFill>
              </a:rPr>
              <a:t>I observed on three occasions that you did not greet </a:t>
            </a:r>
            <a:r>
              <a:rPr lang="en-US" dirty="0" smtClean="0">
                <a:solidFill>
                  <a:schemeClr val="tx1"/>
                </a:solidFill>
              </a:rPr>
              <a:t>students when they walked in the door </a:t>
            </a:r>
            <a:endParaRPr lang="en-US" dirty="0">
              <a:solidFill>
                <a:schemeClr val="tx1"/>
              </a:solidFill>
            </a:endParaRPr>
          </a:p>
        </p:txBody>
      </p:sp>
      <p:sp>
        <p:nvSpPr>
          <p:cNvPr id="10" name="Content Placeholder 2"/>
          <p:cNvSpPr txBox="1">
            <a:spLocks/>
          </p:cNvSpPr>
          <p:nvPr/>
        </p:nvSpPr>
        <p:spPr>
          <a:xfrm>
            <a:off x="2460498" y="5895102"/>
            <a:ext cx="7216902" cy="576435"/>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lt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lt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lt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lt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lt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9pPr>
          </a:lstStyle>
          <a:p>
            <a:pPr marL="365760" lvl="1" indent="0">
              <a:buNone/>
            </a:pPr>
            <a:endParaRPr lang="en-US" sz="4500" dirty="0"/>
          </a:p>
        </p:txBody>
      </p:sp>
      <p:sp>
        <p:nvSpPr>
          <p:cNvPr id="3" name="TextBox 2"/>
          <p:cNvSpPr txBox="1"/>
          <p:nvPr/>
        </p:nvSpPr>
        <p:spPr>
          <a:xfrm>
            <a:off x="2645534" y="5895102"/>
            <a:ext cx="6835902" cy="400110"/>
          </a:xfrm>
          <a:prstGeom prst="rect">
            <a:avLst/>
          </a:prstGeom>
          <a:noFill/>
        </p:spPr>
        <p:txBody>
          <a:bodyPr wrap="square" rtlCol="0">
            <a:spAutoFit/>
          </a:bodyPr>
          <a:lstStyle/>
          <a:p>
            <a:r>
              <a:rPr lang="en-US" sz="2000" dirty="0"/>
              <a:t>What would you say to </a:t>
            </a:r>
            <a:r>
              <a:rPr lang="en-US" sz="2000" dirty="0" smtClean="0"/>
              <a:t>Bob after </a:t>
            </a:r>
            <a:r>
              <a:rPr lang="en-US" sz="2000" dirty="0"/>
              <a:t>your Opening?</a:t>
            </a:r>
          </a:p>
        </p:txBody>
      </p:sp>
      <p:sp>
        <p:nvSpPr>
          <p:cNvPr id="11"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35</a:t>
            </a:fld>
            <a:endParaRPr lang="en-US" dirty="0">
              <a:solidFill>
                <a:schemeClr val="tx1"/>
              </a:solidFill>
            </a:endParaRPr>
          </a:p>
        </p:txBody>
      </p:sp>
    </p:spTree>
    <p:extLst>
      <p:ext uri="{BB962C8B-B14F-4D97-AF65-F5344CB8AC3E}">
        <p14:creationId xmlns:p14="http://schemas.microsoft.com/office/powerpoint/2010/main" val="13164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7924800" cy="762000"/>
          </a:xfrm>
        </p:spPr>
        <p:txBody>
          <a:bodyPr>
            <a:normAutofit/>
          </a:bodyPr>
          <a:lstStyle/>
          <a:p>
            <a:r>
              <a:rPr lang="en-US" b="1" dirty="0"/>
              <a:t>An example for </a:t>
            </a:r>
            <a:r>
              <a:rPr lang="en-US" b="1" dirty="0" smtClean="0"/>
              <a:t>bob</a:t>
            </a:r>
            <a:endParaRPr lang="en-US" b="1" dirty="0"/>
          </a:p>
        </p:txBody>
      </p:sp>
      <p:sp>
        <p:nvSpPr>
          <p:cNvPr id="6" name="Content Placeholder 2"/>
          <p:cNvSpPr txBox="1">
            <a:spLocks/>
          </p:cNvSpPr>
          <p:nvPr/>
        </p:nvSpPr>
        <p:spPr>
          <a:xfrm>
            <a:off x="6453692" y="2438401"/>
            <a:ext cx="3452308" cy="3508977"/>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Ø"/>
            </a:pPr>
            <a:endParaRPr lang="en-US" dirty="0"/>
          </a:p>
        </p:txBody>
      </p:sp>
      <p:sp>
        <p:nvSpPr>
          <p:cNvPr id="7" name="Text Placeholder 2"/>
          <p:cNvSpPr txBox="1">
            <a:spLocks/>
          </p:cNvSpPr>
          <p:nvPr/>
        </p:nvSpPr>
        <p:spPr>
          <a:xfrm>
            <a:off x="2200656" y="1417637"/>
            <a:ext cx="3057148" cy="639762"/>
          </a:xfrm>
          <a:prstGeom prst="rect">
            <a:avLst/>
          </a:prstGeom>
          <a:ln w="19050">
            <a:solidFill>
              <a:schemeClr val="accent2">
                <a:lumMod val="50000"/>
              </a:schemeClr>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a:t>Feedback</a:t>
            </a:r>
          </a:p>
        </p:txBody>
      </p:sp>
      <p:sp>
        <p:nvSpPr>
          <p:cNvPr id="8" name="Text Placeholder 2"/>
          <p:cNvSpPr txBox="1">
            <a:spLocks/>
          </p:cNvSpPr>
          <p:nvPr/>
        </p:nvSpPr>
        <p:spPr>
          <a:xfrm>
            <a:off x="2200656" y="3346704"/>
            <a:ext cx="4809744" cy="639762"/>
          </a:xfrm>
          <a:prstGeom prst="rect">
            <a:avLst/>
          </a:prstGeom>
          <a:ln w="19050">
            <a:solidFill>
              <a:schemeClr val="accent2">
                <a:lumMod val="50000"/>
              </a:schemeClr>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b="1" dirty="0"/>
              <a:t>Sample Coaching Openings</a:t>
            </a:r>
          </a:p>
        </p:txBody>
      </p:sp>
      <p:sp>
        <p:nvSpPr>
          <p:cNvPr id="9" name="Content Placeholder 2"/>
          <p:cNvSpPr txBox="1">
            <a:spLocks/>
          </p:cNvSpPr>
          <p:nvPr/>
        </p:nvSpPr>
        <p:spPr>
          <a:xfrm>
            <a:off x="2197608" y="4023360"/>
            <a:ext cx="7805928" cy="2469515"/>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endParaRPr lang="en-US" sz="300" dirty="0">
              <a:solidFill>
                <a:schemeClr val="tx1"/>
              </a:solidFill>
            </a:endParaRPr>
          </a:p>
          <a:p>
            <a:pPr>
              <a:buFont typeface="Wingdings" panose="05000000000000000000" pitchFamily="2" charset="2"/>
              <a:buChar char="Ø"/>
            </a:pPr>
            <a:r>
              <a:rPr lang="en-US" dirty="0">
                <a:solidFill>
                  <a:schemeClr val="tx1"/>
                </a:solidFill>
              </a:rPr>
              <a:t>Our mission is to provide a positive experience to all of our </a:t>
            </a:r>
            <a:r>
              <a:rPr lang="en-US" dirty="0" smtClean="0">
                <a:solidFill>
                  <a:schemeClr val="tx1"/>
                </a:solidFill>
              </a:rPr>
              <a:t>students. </a:t>
            </a:r>
            <a:endParaRPr lang="en-US" dirty="0">
              <a:solidFill>
                <a:schemeClr val="tx1"/>
              </a:solidFill>
            </a:endParaRPr>
          </a:p>
          <a:p>
            <a:pPr lvl="1">
              <a:buFont typeface="Wingdings" panose="05000000000000000000" pitchFamily="2" charset="2"/>
              <a:buChar char="Ø"/>
            </a:pPr>
            <a:r>
              <a:rPr lang="en-US" dirty="0">
                <a:solidFill>
                  <a:schemeClr val="tx1"/>
                </a:solidFill>
              </a:rPr>
              <a:t>What </a:t>
            </a:r>
            <a:r>
              <a:rPr lang="en-US" dirty="0" smtClean="0">
                <a:solidFill>
                  <a:schemeClr val="tx1"/>
                </a:solidFill>
              </a:rPr>
              <a:t>steps can you take to ensure that students are acknowledged and greeted when they enter the department? </a:t>
            </a:r>
            <a:endParaRPr lang="en-US" dirty="0">
              <a:solidFill>
                <a:schemeClr val="tx1"/>
              </a:solidFill>
            </a:endParaRPr>
          </a:p>
          <a:p>
            <a:pPr lvl="1">
              <a:buFont typeface="Wingdings" panose="05000000000000000000" pitchFamily="2" charset="2"/>
              <a:buChar char="Ø"/>
            </a:pPr>
            <a:r>
              <a:rPr lang="en-US" dirty="0">
                <a:solidFill>
                  <a:schemeClr val="tx1"/>
                </a:solidFill>
              </a:rPr>
              <a:t>What ideas do you have to help you greet </a:t>
            </a:r>
            <a:r>
              <a:rPr lang="en-US" dirty="0" smtClean="0">
                <a:solidFill>
                  <a:schemeClr val="tx1"/>
                </a:solidFill>
              </a:rPr>
              <a:t>students </a:t>
            </a:r>
            <a:r>
              <a:rPr lang="en-US" dirty="0">
                <a:solidFill>
                  <a:schemeClr val="tx1"/>
                </a:solidFill>
              </a:rPr>
              <a:t>in a more positive manner?</a:t>
            </a:r>
          </a:p>
        </p:txBody>
      </p:sp>
      <p:sp>
        <p:nvSpPr>
          <p:cNvPr id="3" name="Rectangle 2"/>
          <p:cNvSpPr/>
          <p:nvPr/>
        </p:nvSpPr>
        <p:spPr>
          <a:xfrm>
            <a:off x="2286000" y="2057400"/>
            <a:ext cx="7391400" cy="830997"/>
          </a:xfrm>
          <a:prstGeom prst="rect">
            <a:avLst/>
          </a:prstGeom>
        </p:spPr>
        <p:txBody>
          <a:bodyPr wrap="square">
            <a:spAutoFit/>
          </a:bodyPr>
          <a:lstStyle/>
          <a:p>
            <a:r>
              <a:rPr lang="en-US" sz="2400" dirty="0"/>
              <a:t>I observed on three occasions that </a:t>
            </a:r>
            <a:r>
              <a:rPr lang="en-US" sz="2400" dirty="0" smtClean="0"/>
              <a:t>you did not greet students who walked into the department</a:t>
            </a:r>
            <a:endParaRPr lang="en-US" sz="2400" dirty="0"/>
          </a:p>
        </p:txBody>
      </p:sp>
      <p:sp>
        <p:nvSpPr>
          <p:cNvPr id="10" name="Slide Number Placeholder 4"/>
          <p:cNvSpPr txBox="1">
            <a:spLocks/>
          </p:cNvSpPr>
          <p:nvPr/>
        </p:nvSpPr>
        <p:spPr>
          <a:xfrm>
            <a:off x="9829800" y="6492876"/>
            <a:ext cx="64366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2563F63-2E6B-4747-ACF8-9BA38B208964}" type="slidenum">
              <a:rPr lang="en-US">
                <a:solidFill>
                  <a:schemeClr val="tx1"/>
                </a:solidFill>
              </a:rPr>
              <a:pPr algn="ctr"/>
              <a:t>36</a:t>
            </a:fld>
            <a:endParaRPr lang="en-US" dirty="0">
              <a:solidFill>
                <a:schemeClr val="tx1"/>
              </a:solidFill>
            </a:endParaRPr>
          </a:p>
        </p:txBody>
      </p:sp>
    </p:spTree>
    <p:extLst>
      <p:ext uri="{BB962C8B-B14F-4D97-AF65-F5344CB8AC3E}">
        <p14:creationId xmlns:p14="http://schemas.microsoft.com/office/powerpoint/2010/main" val="6865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6049" y="649805"/>
            <a:ext cx="8040951" cy="1523494"/>
          </a:xfrm>
        </p:spPr>
        <p:txBody>
          <a:bodyPr/>
          <a:lstStyle/>
          <a:p>
            <a:r>
              <a:rPr lang="en-US" dirty="0" smtClean="0"/>
              <a:t>Follow through </a:t>
            </a:r>
            <a:endParaRPr lang="en-US" dirty="0"/>
          </a:p>
        </p:txBody>
      </p:sp>
      <p:sp>
        <p:nvSpPr>
          <p:cNvPr id="3" name="Subtitle 2"/>
          <p:cNvSpPr>
            <a:spLocks noGrp="1"/>
          </p:cNvSpPr>
          <p:nvPr>
            <p:ph type="subTitle" idx="1"/>
          </p:nvPr>
        </p:nvSpPr>
        <p:spPr>
          <a:xfrm>
            <a:off x="1140543" y="2173300"/>
            <a:ext cx="8795622" cy="3694101"/>
          </a:xfrm>
        </p:spPr>
        <p:txBody>
          <a:bodyPr/>
          <a:lstStyle/>
          <a:p>
            <a:endParaRPr lang="en-US" dirty="0" smtClean="0"/>
          </a:p>
          <a:p>
            <a:endParaRPr lang="en-US" dirty="0"/>
          </a:p>
          <a:p>
            <a:endParaRPr lang="en-US" sz="2400" dirty="0" smtClean="0"/>
          </a:p>
          <a:p>
            <a:r>
              <a:rPr lang="en-US" sz="3200" dirty="0" smtClean="0"/>
              <a:t>Create an action plan </a:t>
            </a:r>
          </a:p>
          <a:p>
            <a:pPr marL="457200" indent="-457200">
              <a:buFontTx/>
              <a:buChar char="-"/>
            </a:pPr>
            <a:r>
              <a:rPr lang="en-US" sz="3200" dirty="0" smtClean="0"/>
              <a:t>How to measure progress</a:t>
            </a:r>
          </a:p>
          <a:p>
            <a:pPr marL="457200" indent="-457200">
              <a:buFontTx/>
              <a:buChar char="-"/>
            </a:pPr>
            <a:r>
              <a:rPr lang="en-US" sz="3200" dirty="0" smtClean="0"/>
              <a:t>Follow-up meetings </a:t>
            </a:r>
          </a:p>
          <a:p>
            <a:pPr marL="457200" indent="-457200">
              <a:buFontTx/>
              <a:buChar char="-"/>
            </a:pPr>
            <a:r>
              <a:rPr lang="en-US" sz="3200" dirty="0" smtClean="0"/>
              <a:t>Course corrections if things go off track </a:t>
            </a:r>
            <a:endParaRPr lang="en-US" sz="3200" dirty="0"/>
          </a:p>
          <a:p>
            <a:pPr marL="457200" indent="-457200">
              <a:buFontTx/>
              <a:buChar char="-"/>
            </a:pPr>
            <a:endParaRPr lang="en-US" dirty="0"/>
          </a:p>
        </p:txBody>
      </p:sp>
      <p:pic>
        <p:nvPicPr>
          <p:cNvPr id="6" name="Picture 5" descr="http://www.masterfluentenglish.com/wp-content/uploads/2011/11/action-pla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5763" y="2331503"/>
            <a:ext cx="2971798" cy="2105025"/>
          </a:xfrm>
          <a:prstGeom prst="rect">
            <a:avLst/>
          </a:prstGeom>
          <a:noFill/>
          <a:ln>
            <a:noFill/>
          </a:ln>
        </p:spPr>
      </p:pic>
    </p:spTree>
    <p:extLst>
      <p:ext uri="{BB962C8B-B14F-4D97-AF65-F5344CB8AC3E}">
        <p14:creationId xmlns:p14="http://schemas.microsoft.com/office/powerpoint/2010/main" val="281347527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688582"/>
            <a:ext cx="9314121" cy="1043985"/>
          </a:xfrm>
        </p:spPr>
        <p:txBody>
          <a:bodyPr>
            <a:normAutofit fontScale="90000"/>
          </a:bodyPr>
          <a:lstStyle/>
          <a:p>
            <a:r>
              <a:rPr lang="en-US" sz="5400" dirty="0">
                <a:latin typeface="Arial Narrow" panose="020B0606020202030204" pitchFamily="34" charset="0"/>
              </a:rPr>
              <a:t>          </a:t>
            </a:r>
            <a:r>
              <a:rPr lang="en-US" sz="4800" dirty="0">
                <a:latin typeface="+mn-lt"/>
              </a:rPr>
              <a:t>If it’s not getting better...</a:t>
            </a:r>
          </a:p>
        </p:txBody>
      </p:sp>
      <p:sp>
        <p:nvSpPr>
          <p:cNvPr id="5" name="Content Placeholder 4"/>
          <p:cNvSpPr>
            <a:spLocks noGrp="1"/>
          </p:cNvSpPr>
          <p:nvPr>
            <p:ph sz="half" idx="1"/>
          </p:nvPr>
        </p:nvSpPr>
        <p:spPr>
          <a:xfrm>
            <a:off x="1981200" y="2732567"/>
            <a:ext cx="4038600" cy="3545998"/>
          </a:xfrm>
        </p:spPr>
        <p:txBody>
          <a:bodyPr>
            <a:normAutofit/>
          </a:bodyPr>
          <a:lstStyle/>
          <a:p>
            <a:r>
              <a:rPr lang="en-US" sz="3200" dirty="0">
                <a:solidFill>
                  <a:schemeClr val="tx1"/>
                </a:solidFill>
              </a:rPr>
              <a:t>If I keep doing what I’m doing, I’ll keep getting what I’m getting.</a:t>
            </a:r>
          </a:p>
        </p:txBody>
      </p:sp>
      <p:sp>
        <p:nvSpPr>
          <p:cNvPr id="6" name="Content Placeholder 5"/>
          <p:cNvSpPr>
            <a:spLocks noGrp="1"/>
          </p:cNvSpPr>
          <p:nvPr>
            <p:ph sz="half" idx="2"/>
          </p:nvPr>
        </p:nvSpPr>
        <p:spPr>
          <a:xfrm>
            <a:off x="8676409" y="685801"/>
            <a:ext cx="2066203" cy="1392381"/>
          </a:xfrm>
        </p:spPr>
        <p:txBody>
          <a:bodyPr/>
          <a:lstStyle/>
          <a:p>
            <a:endParaRPr lang="en-US" dirty="0"/>
          </a:p>
        </p:txBody>
      </p:sp>
      <p:pic>
        <p:nvPicPr>
          <p:cNvPr id="1884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37585"/>
            <a:ext cx="10429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728" y="3035302"/>
            <a:ext cx="3357563" cy="324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103294B7-6CFB-4F3D-9166-73502F3CA7B9}" type="slidenum">
              <a:rPr lang="en-US" smtClean="0"/>
              <a:pPr/>
              <a:t>38</a:t>
            </a:fld>
            <a:endParaRPr lang="en-US" dirty="0"/>
          </a:p>
        </p:txBody>
      </p:sp>
    </p:spTree>
    <p:extLst>
      <p:ext uri="{BB962C8B-B14F-4D97-AF65-F5344CB8AC3E}">
        <p14:creationId xmlns:p14="http://schemas.microsoft.com/office/powerpoint/2010/main" val="3209644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algn="ctr"/>
            <a:r>
              <a:rPr lang="en-US" sz="4800" dirty="0"/>
              <a:t>Management Intervention</a:t>
            </a:r>
            <a:endParaRPr lang="en-US" sz="2400" dirty="0"/>
          </a:p>
        </p:txBody>
      </p:sp>
      <p:sp>
        <p:nvSpPr>
          <p:cNvPr id="82948" name="Rectangle 4"/>
          <p:cNvSpPr>
            <a:spLocks noGrp="1" noChangeArrowheads="1"/>
          </p:cNvSpPr>
          <p:nvPr>
            <p:ph sz="half" idx="1"/>
          </p:nvPr>
        </p:nvSpPr>
        <p:spPr>
          <a:xfrm>
            <a:off x="2281261" y="685801"/>
            <a:ext cx="4937655" cy="904009"/>
          </a:xfrm>
        </p:spPr>
        <p:txBody>
          <a:bodyPr>
            <a:normAutofit fontScale="92500" lnSpcReduction="20000"/>
          </a:bodyPr>
          <a:lstStyle/>
          <a:p>
            <a:pPr marL="0" indent="0">
              <a:buNone/>
            </a:pPr>
            <a:r>
              <a:rPr lang="en-US" b="1" dirty="0" smtClean="0">
                <a:solidFill>
                  <a:schemeClr val="tx1"/>
                </a:solidFill>
                <a:latin typeface="Arial Narrow" pitchFamily="34" charset="0"/>
              </a:rPr>
              <a:t>Corrective Action</a:t>
            </a:r>
            <a:r>
              <a:rPr lang="en-US" sz="2800" b="1" dirty="0">
                <a:solidFill>
                  <a:schemeClr val="tx1"/>
                </a:solidFill>
                <a:latin typeface="Arial Narrow" pitchFamily="34" charset="0"/>
              </a:rPr>
              <a:t> </a:t>
            </a:r>
            <a:endParaRPr lang="en-US" sz="2400" b="1" dirty="0">
              <a:solidFill>
                <a:schemeClr val="tx1"/>
              </a:solidFill>
              <a:latin typeface="Arial Narrow" pitchFamily="34" charset="0"/>
            </a:endParaRPr>
          </a:p>
          <a:p>
            <a:pPr marL="0" indent="0">
              <a:buNone/>
            </a:pPr>
            <a:r>
              <a:rPr lang="en-US" sz="2800" dirty="0">
                <a:latin typeface="Arial Narrow" pitchFamily="34" charset="0"/>
              </a:rPr>
              <a:t> </a:t>
            </a:r>
          </a:p>
        </p:txBody>
      </p:sp>
      <p:sp>
        <p:nvSpPr>
          <p:cNvPr id="4" name="Content Placeholder 3"/>
          <p:cNvSpPr>
            <a:spLocks noGrp="1"/>
          </p:cNvSpPr>
          <p:nvPr>
            <p:ph sz="half" idx="2"/>
          </p:nvPr>
        </p:nvSpPr>
        <p:spPr>
          <a:xfrm>
            <a:off x="6914592" y="685801"/>
            <a:ext cx="3828020" cy="1018308"/>
          </a:xfrm>
        </p:spPr>
        <p:txBody>
          <a:bodyPr>
            <a:normAutofit fontScale="92500" lnSpcReduction="20000"/>
          </a:bodyPr>
          <a:lstStyle/>
          <a:p>
            <a:pPr marL="0" indent="0">
              <a:buNone/>
            </a:pPr>
            <a:r>
              <a:rPr lang="en-US" b="1" dirty="0" smtClean="0">
                <a:solidFill>
                  <a:schemeClr val="tx1"/>
                </a:solidFill>
              </a:rPr>
              <a:t>Progressive Discipline</a:t>
            </a:r>
            <a:endParaRPr lang="en-US" b="1" dirty="0">
              <a:solidFill>
                <a:schemeClr val="tx1"/>
              </a:solidFill>
            </a:endParaRPr>
          </a:p>
        </p:txBody>
      </p:sp>
      <p:sp>
        <p:nvSpPr>
          <p:cNvPr id="3" name="Slide Number Placeholder 2"/>
          <p:cNvSpPr>
            <a:spLocks noGrp="1"/>
          </p:cNvSpPr>
          <p:nvPr>
            <p:ph type="sldNum" sz="quarter" idx="12"/>
          </p:nvPr>
        </p:nvSpPr>
        <p:spPr/>
        <p:txBody>
          <a:bodyPr/>
          <a:lstStyle/>
          <a:p>
            <a:fld id="{465C3AC5-EFCF-40B3-AD70-F0E06DDD80D9}" type="slidenum">
              <a:rPr lang="en-US" smtClean="0"/>
              <a:pPr/>
              <a:t>39</a:t>
            </a:fld>
            <a:endParaRPr lang="en-US"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300" y="1239307"/>
            <a:ext cx="3352800" cy="3248025"/>
          </a:xfrm>
          <a:prstGeom prst="rect">
            <a:avLst/>
          </a:prstGeom>
        </p:spPr>
      </p:pic>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4592" y="1704109"/>
            <a:ext cx="3828020" cy="2958457"/>
          </a:xfrm>
          <a:prstGeom prst="rect">
            <a:avLst/>
          </a:prstGeom>
        </p:spPr>
      </p:pic>
    </p:spTree>
    <p:extLst>
      <p:ext uri="{BB962C8B-B14F-4D97-AF65-F5344CB8AC3E}">
        <p14:creationId xmlns:p14="http://schemas.microsoft.com/office/powerpoint/2010/main" val="180360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5505" y="882502"/>
            <a:ext cx="9047248" cy="5156932"/>
          </a:xfrm>
          <a:prstGeom prst="rect">
            <a:avLst/>
          </a:prstGeom>
        </p:spPr>
      </p:pic>
    </p:spTree>
    <p:extLst>
      <p:ext uri="{BB962C8B-B14F-4D97-AF65-F5344CB8AC3E}">
        <p14:creationId xmlns:p14="http://schemas.microsoft.com/office/powerpoint/2010/main" val="2155667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0605" y="274638"/>
            <a:ext cx="10207255" cy="1401762"/>
          </a:xfrm>
        </p:spPr>
        <p:txBody>
          <a:bodyPr>
            <a:noAutofit/>
          </a:bodyPr>
          <a:lstStyle/>
          <a:p>
            <a:pPr algn="ctr"/>
            <a:r>
              <a:rPr lang="en-US" sz="4400" dirty="0">
                <a:latin typeface="+mn-lt"/>
              </a:rPr>
              <a:t>Goal of Corrective </a:t>
            </a:r>
            <a:r>
              <a:rPr lang="en-US" sz="4400" dirty="0" smtClean="0">
                <a:latin typeface="+mn-lt"/>
              </a:rPr>
              <a:t>Action: Correcting </a:t>
            </a:r>
            <a:r>
              <a:rPr lang="en-US" sz="4400" dirty="0">
                <a:latin typeface="+mn-lt"/>
              </a:rPr>
              <a:t>the Problem</a:t>
            </a:r>
          </a:p>
        </p:txBody>
      </p:sp>
      <p:sp>
        <p:nvSpPr>
          <p:cNvPr id="18435" name="Rectangle 3"/>
          <p:cNvSpPr>
            <a:spLocks noGrp="1" noChangeArrowheads="1"/>
          </p:cNvSpPr>
          <p:nvPr>
            <p:ph idx="1"/>
          </p:nvPr>
        </p:nvSpPr>
        <p:spPr>
          <a:xfrm>
            <a:off x="1676400" y="2286001"/>
            <a:ext cx="8839200" cy="4449763"/>
          </a:xfrm>
        </p:spPr>
        <p:txBody>
          <a:bodyPr>
            <a:normAutofit/>
          </a:bodyPr>
          <a:lstStyle/>
          <a:p>
            <a:r>
              <a:rPr lang="en-US" sz="2400" dirty="0">
                <a:solidFill>
                  <a:schemeClr val="tx1"/>
                </a:solidFill>
                <a:latin typeface="+mj-lt"/>
              </a:rPr>
              <a:t>Informal meeting/communication</a:t>
            </a:r>
          </a:p>
          <a:p>
            <a:r>
              <a:rPr lang="en-US" sz="2400" dirty="0">
                <a:solidFill>
                  <a:schemeClr val="tx1"/>
                </a:solidFill>
                <a:latin typeface="+mj-lt"/>
              </a:rPr>
              <a:t>Clear directives/instructions</a:t>
            </a:r>
          </a:p>
          <a:p>
            <a:r>
              <a:rPr lang="en-US" sz="2400" dirty="0">
                <a:solidFill>
                  <a:schemeClr val="tx1"/>
                </a:solidFill>
                <a:latin typeface="+mj-lt"/>
              </a:rPr>
              <a:t>Verbal Warning</a:t>
            </a:r>
          </a:p>
          <a:p>
            <a:r>
              <a:rPr lang="en-US" sz="2400" dirty="0">
                <a:solidFill>
                  <a:schemeClr val="tx1"/>
                </a:solidFill>
                <a:latin typeface="+mj-lt"/>
              </a:rPr>
              <a:t>Letter of Expectation</a:t>
            </a:r>
          </a:p>
          <a:p>
            <a:r>
              <a:rPr lang="en-US" sz="2400" dirty="0">
                <a:solidFill>
                  <a:schemeClr val="tx1"/>
                </a:solidFill>
                <a:latin typeface="+mj-lt"/>
              </a:rPr>
              <a:t>Letter of Concern or Counseling Memo</a:t>
            </a:r>
          </a:p>
        </p:txBody>
      </p:sp>
      <p:pic>
        <p:nvPicPr>
          <p:cNvPr id="1884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617" y="2317230"/>
            <a:ext cx="3088494" cy="256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FA67E3C-A814-4C2D-8392-00EF2B7A57B4}" type="slidenum">
              <a:rPr lang="en-US" smtClean="0"/>
              <a:pPr/>
              <a:t>40</a:t>
            </a:fld>
            <a:endParaRPr lang="en-US" dirty="0"/>
          </a:p>
        </p:txBody>
      </p:sp>
    </p:spTree>
    <p:extLst>
      <p:ext uri="{BB962C8B-B14F-4D97-AF65-F5344CB8AC3E}">
        <p14:creationId xmlns:p14="http://schemas.microsoft.com/office/powerpoint/2010/main" val="2504663313"/>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22119"/>
            <a:ext cx="8534400" cy="1600200"/>
          </a:xfrm>
        </p:spPr>
        <p:txBody>
          <a:bodyPr>
            <a:normAutofit/>
          </a:bodyPr>
          <a:lstStyle/>
          <a:p>
            <a:pPr algn="ctr"/>
            <a:r>
              <a:rPr lang="en-US" sz="5475" dirty="0"/>
              <a:t>Progressive Discipline</a:t>
            </a:r>
            <a:r>
              <a:rPr lang="en-US" dirty="0" smtClean="0"/>
              <a:t/>
            </a:r>
            <a:br>
              <a:rPr lang="en-US" dirty="0" smtClean="0"/>
            </a:br>
            <a:r>
              <a:rPr lang="en-US" sz="2325" dirty="0"/>
              <a:t>MUST consult Employee &amp; Labor Relations</a:t>
            </a:r>
          </a:p>
        </p:txBody>
      </p:sp>
      <p:sp>
        <p:nvSpPr>
          <p:cNvPr id="3" name="Content Placeholder 2"/>
          <p:cNvSpPr>
            <a:spLocks noGrp="1"/>
          </p:cNvSpPr>
          <p:nvPr>
            <p:ph sz="half" idx="1"/>
          </p:nvPr>
        </p:nvSpPr>
        <p:spPr>
          <a:xfrm>
            <a:off x="1952469" y="685801"/>
            <a:ext cx="3838731" cy="6044607"/>
          </a:xfrm>
        </p:spPr>
        <p:txBody>
          <a:bodyPr>
            <a:normAutofit/>
          </a:bodyPr>
          <a:lstStyle/>
          <a:p>
            <a:pPr marL="0" indent="0" algn="ctr">
              <a:buNone/>
            </a:pPr>
            <a:endParaRPr lang="en-US" dirty="0" smtClean="0"/>
          </a:p>
          <a:p>
            <a:pPr marL="0" indent="0" algn="ctr">
              <a:buNone/>
            </a:pPr>
            <a:endParaRPr lang="en-US" sz="2400" dirty="0" smtClean="0">
              <a:solidFill>
                <a:schemeClr val="tx1"/>
              </a:solidFill>
            </a:endParaRPr>
          </a:p>
          <a:p>
            <a:pPr marL="0" indent="0" algn="ctr">
              <a:buNone/>
            </a:pPr>
            <a:r>
              <a:rPr lang="en-US" sz="2400" dirty="0" smtClean="0">
                <a:solidFill>
                  <a:schemeClr val="tx1"/>
                </a:solidFill>
              </a:rPr>
              <a:t>Letter(s</a:t>
            </a:r>
            <a:r>
              <a:rPr lang="en-US" sz="2400" dirty="0" smtClean="0">
                <a:solidFill>
                  <a:schemeClr val="tx1"/>
                </a:solidFill>
              </a:rPr>
              <a:t>) of Warning</a:t>
            </a:r>
          </a:p>
          <a:p>
            <a:pPr marL="0" indent="0" algn="ctr">
              <a:buNone/>
            </a:pPr>
            <a:endParaRPr lang="en-US" sz="2400" dirty="0">
              <a:solidFill>
                <a:schemeClr val="tx1"/>
              </a:solidFill>
            </a:endParaRPr>
          </a:p>
          <a:p>
            <a:pPr marL="0" indent="0" algn="ctr">
              <a:buNone/>
            </a:pPr>
            <a:r>
              <a:rPr lang="en-US" sz="2400" dirty="0" smtClean="0">
                <a:solidFill>
                  <a:schemeClr val="tx1"/>
                </a:solidFill>
              </a:rPr>
              <a:t>Suspension</a:t>
            </a:r>
          </a:p>
          <a:p>
            <a:pPr marL="0" indent="0" algn="ctr">
              <a:buNone/>
            </a:pPr>
            <a:r>
              <a:rPr lang="en-US" sz="2400" dirty="0" smtClean="0">
                <a:solidFill>
                  <a:schemeClr val="tx1"/>
                </a:solidFill>
              </a:rPr>
              <a:t>(Without pay)</a:t>
            </a:r>
          </a:p>
          <a:p>
            <a:pPr marL="0" indent="0" algn="ctr">
              <a:buNone/>
            </a:pPr>
            <a:endParaRPr lang="en-US" sz="2400" dirty="0" smtClean="0">
              <a:solidFill>
                <a:schemeClr val="tx1"/>
              </a:solidFill>
            </a:endParaRPr>
          </a:p>
          <a:p>
            <a:pPr marL="0" indent="0" algn="ctr">
              <a:buNone/>
            </a:pPr>
            <a:r>
              <a:rPr lang="en-US" sz="2400" dirty="0" smtClean="0">
                <a:solidFill>
                  <a:schemeClr val="tx1"/>
                </a:solidFill>
              </a:rPr>
              <a:t>Termination</a:t>
            </a:r>
          </a:p>
          <a:p>
            <a:pPr marL="0" indent="0" algn="ctr">
              <a:buNone/>
            </a:pPr>
            <a:endParaRPr lang="en-US"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352" y="2315782"/>
            <a:ext cx="4290108" cy="297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985243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1" y="-68825"/>
            <a:ext cx="8234515" cy="1386348"/>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Key Takeaways </a:t>
            </a:r>
            <a:r>
              <a:rPr lang="en-US" dirty="0"/>
              <a:t/>
            </a:r>
            <a:br>
              <a:rPr lang="en-US" dirty="0"/>
            </a:br>
            <a:endParaRPr lang="en-US" dirty="0"/>
          </a:p>
        </p:txBody>
      </p:sp>
      <p:sp>
        <p:nvSpPr>
          <p:cNvPr id="2" name="Content Placeholder 1"/>
          <p:cNvSpPr>
            <a:spLocks noGrp="1"/>
          </p:cNvSpPr>
          <p:nvPr>
            <p:ph idx="1"/>
          </p:nvPr>
        </p:nvSpPr>
        <p:spPr>
          <a:xfrm>
            <a:off x="1094703" y="1317523"/>
            <a:ext cx="10534919" cy="5147672"/>
          </a:xfrm>
        </p:spPr>
        <p:txBody>
          <a:bodyPr>
            <a:normAutofit/>
          </a:bodyPr>
          <a:lstStyle/>
          <a:p>
            <a:r>
              <a:rPr lang="en-US" sz="2400" dirty="0" smtClean="0">
                <a:solidFill>
                  <a:schemeClr val="tx1"/>
                </a:solidFill>
              </a:rPr>
              <a:t>Give regular </a:t>
            </a:r>
            <a:r>
              <a:rPr lang="en-US" sz="2400" dirty="0">
                <a:solidFill>
                  <a:schemeClr val="tx1"/>
                </a:solidFill>
              </a:rPr>
              <a:t>feedback to </a:t>
            </a:r>
            <a:r>
              <a:rPr lang="en-US" sz="2400" dirty="0" smtClean="0">
                <a:solidFill>
                  <a:schemeClr val="tx1"/>
                </a:solidFill>
              </a:rPr>
              <a:t>employees – no surprises </a:t>
            </a:r>
            <a:endParaRPr lang="en-US" sz="2400" dirty="0" smtClean="0">
              <a:solidFill>
                <a:schemeClr val="tx1"/>
              </a:solidFill>
            </a:endParaRPr>
          </a:p>
          <a:p>
            <a:r>
              <a:rPr lang="en-US" sz="2400" dirty="0" smtClean="0">
                <a:solidFill>
                  <a:schemeClr val="tx1"/>
                </a:solidFill>
              </a:rPr>
              <a:t>Adjust your tipping point – address problems early </a:t>
            </a:r>
          </a:p>
          <a:p>
            <a:r>
              <a:rPr lang="en-US" sz="2400" dirty="0" smtClean="0">
                <a:solidFill>
                  <a:schemeClr val="tx1"/>
                </a:solidFill>
              </a:rPr>
              <a:t>Engage </a:t>
            </a:r>
            <a:r>
              <a:rPr lang="en-US" sz="2400" dirty="0">
                <a:solidFill>
                  <a:schemeClr val="tx1"/>
                </a:solidFill>
              </a:rPr>
              <a:t>in timely </a:t>
            </a:r>
            <a:r>
              <a:rPr lang="en-US" sz="2400" dirty="0" smtClean="0">
                <a:solidFill>
                  <a:schemeClr val="tx1"/>
                </a:solidFill>
              </a:rPr>
              <a:t>conversations with </a:t>
            </a:r>
            <a:r>
              <a:rPr lang="en-US" sz="2400" dirty="0">
                <a:solidFill>
                  <a:schemeClr val="tx1"/>
                </a:solidFill>
              </a:rPr>
              <a:t>employees who are not meeting </a:t>
            </a:r>
            <a:r>
              <a:rPr lang="en-US" sz="2400" dirty="0" smtClean="0">
                <a:solidFill>
                  <a:schemeClr val="tx1"/>
                </a:solidFill>
              </a:rPr>
              <a:t>your expectations </a:t>
            </a:r>
          </a:p>
          <a:p>
            <a:pPr lvl="1"/>
            <a:r>
              <a:rPr lang="en-US" sz="2400" dirty="0" smtClean="0">
                <a:solidFill>
                  <a:schemeClr val="tx1"/>
                </a:solidFill>
              </a:rPr>
              <a:t>Keep your goal in mind </a:t>
            </a:r>
          </a:p>
          <a:p>
            <a:pPr lvl="1"/>
            <a:r>
              <a:rPr lang="en-US" sz="2400" dirty="0" smtClean="0">
                <a:solidFill>
                  <a:schemeClr val="tx1"/>
                </a:solidFill>
              </a:rPr>
              <a:t>Active listening </a:t>
            </a:r>
          </a:p>
          <a:p>
            <a:pPr lvl="1"/>
            <a:r>
              <a:rPr lang="en-US" sz="2400" dirty="0" smtClean="0">
                <a:solidFill>
                  <a:schemeClr val="tx1"/>
                </a:solidFill>
              </a:rPr>
              <a:t>Follow through </a:t>
            </a:r>
            <a:endParaRPr lang="en-US" sz="2400" dirty="0" smtClean="0">
              <a:solidFill>
                <a:schemeClr val="tx1"/>
              </a:solidFill>
            </a:endParaRPr>
          </a:p>
          <a:p>
            <a:r>
              <a:rPr lang="en-US" sz="2400" dirty="0" smtClean="0">
                <a:solidFill>
                  <a:schemeClr val="tx1"/>
                </a:solidFill>
              </a:rPr>
              <a:t>Reward </a:t>
            </a:r>
            <a:r>
              <a:rPr lang="en-US" sz="2400" dirty="0" smtClean="0">
                <a:solidFill>
                  <a:schemeClr val="tx1"/>
                </a:solidFill>
              </a:rPr>
              <a:t>and celebrate success </a:t>
            </a:r>
            <a:endParaRPr lang="en-US" sz="2400" dirty="0" smtClean="0">
              <a:solidFill>
                <a:schemeClr val="tx1"/>
              </a:solidFill>
            </a:endParaRPr>
          </a:p>
          <a:p>
            <a:pPr marL="0" indent="0">
              <a:buNone/>
            </a:pPr>
            <a:endParaRPr lang="en-US" dirty="0"/>
          </a:p>
        </p:txBody>
      </p:sp>
    </p:spTree>
    <p:extLst>
      <p:ext uri="{BB962C8B-B14F-4D97-AF65-F5344CB8AC3E}">
        <p14:creationId xmlns:p14="http://schemas.microsoft.com/office/powerpoint/2010/main" val="775265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RESOURCES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6768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27279" y="228600"/>
            <a:ext cx="10084157" cy="1066800"/>
          </a:xfrm>
        </p:spPr>
        <p:txBody>
          <a:bodyPr>
            <a:noAutofit/>
          </a:bodyPr>
          <a:lstStyle/>
          <a:p>
            <a:pPr algn="ctr"/>
            <a:r>
              <a:rPr lang="en-US" dirty="0"/>
              <a:t>Academic &amp; Staff Assistance Program</a:t>
            </a:r>
          </a:p>
        </p:txBody>
      </p:sp>
      <p:sp>
        <p:nvSpPr>
          <p:cNvPr id="125956" name="Rectangle 4"/>
          <p:cNvSpPr>
            <a:spLocks noGrp="1" noChangeArrowheads="1"/>
          </p:cNvSpPr>
          <p:nvPr>
            <p:ph type="body" sz="half" idx="2"/>
          </p:nvPr>
        </p:nvSpPr>
        <p:spPr>
          <a:xfrm>
            <a:off x="1468192" y="1146220"/>
            <a:ext cx="9543244" cy="3676768"/>
          </a:xfrm>
        </p:spPr>
        <p:txBody>
          <a:bodyPr>
            <a:normAutofit/>
          </a:bodyPr>
          <a:lstStyle/>
          <a:p>
            <a:pPr algn="ctr"/>
            <a:r>
              <a:rPr lang="en-US" dirty="0" smtClean="0">
                <a:solidFill>
                  <a:schemeClr val="tx1"/>
                </a:solidFill>
                <a:latin typeface="+mj-lt"/>
              </a:rPr>
              <a:t>Counseling &amp; referral assistance for staff and faculty</a:t>
            </a:r>
          </a:p>
          <a:p>
            <a:pPr algn="ctr"/>
            <a:r>
              <a:rPr lang="en-US" dirty="0">
                <a:solidFill>
                  <a:schemeClr val="tx1"/>
                </a:solidFill>
                <a:latin typeface="+mj-lt"/>
              </a:rPr>
              <a:t>C</a:t>
            </a:r>
            <a:r>
              <a:rPr lang="en-US" dirty="0" smtClean="0">
                <a:solidFill>
                  <a:schemeClr val="tx1"/>
                </a:solidFill>
                <a:latin typeface="+mj-lt"/>
              </a:rPr>
              <a:t>onfidential</a:t>
            </a:r>
            <a:r>
              <a:rPr lang="en-US" dirty="0">
                <a:solidFill>
                  <a:schemeClr val="tx1"/>
                </a:solidFill>
                <a:latin typeface="+mj-lt"/>
              </a:rPr>
              <a:t>, cost-free </a:t>
            </a:r>
            <a:r>
              <a:rPr lang="en-US" dirty="0" smtClean="0">
                <a:solidFill>
                  <a:schemeClr val="tx1"/>
                </a:solidFill>
                <a:latin typeface="+mj-lt"/>
              </a:rPr>
              <a:t>setting.</a:t>
            </a:r>
          </a:p>
          <a:p>
            <a:pPr algn="ctr"/>
            <a:r>
              <a:rPr lang="en-US" dirty="0" smtClean="0">
                <a:solidFill>
                  <a:schemeClr val="tx1"/>
                </a:solidFill>
                <a:latin typeface="+mj-lt"/>
              </a:rPr>
              <a:t>Provides high </a:t>
            </a:r>
            <a:r>
              <a:rPr lang="en-US" dirty="0">
                <a:solidFill>
                  <a:schemeClr val="tx1"/>
                </a:solidFill>
                <a:latin typeface="+mj-lt"/>
              </a:rPr>
              <a:t>quality consultation, counseling, psychological wellness training, and violence prevention &amp; mitigation services. </a:t>
            </a:r>
            <a:endParaRPr lang="en-US" dirty="0">
              <a:solidFill>
                <a:schemeClr val="tx1"/>
              </a:solidFill>
              <a:latin typeface="+mj-lt"/>
            </a:endParaRPr>
          </a:p>
          <a:p>
            <a:pPr algn="ctr"/>
            <a:r>
              <a:rPr lang="en-US" dirty="0" smtClean="0">
                <a:solidFill>
                  <a:schemeClr val="tx1"/>
                </a:solidFill>
                <a:latin typeface="+mj-lt"/>
              </a:rPr>
              <a:t>Monday-Friday </a:t>
            </a:r>
            <a:r>
              <a:rPr lang="en-US" dirty="0">
                <a:solidFill>
                  <a:schemeClr val="tx1"/>
                </a:solidFill>
                <a:latin typeface="+mj-lt"/>
              </a:rPr>
              <a:t>8:00 a.m. - 5:00 p.m</a:t>
            </a:r>
            <a:r>
              <a:rPr lang="en-US" dirty="0" smtClean="0">
                <a:solidFill>
                  <a:schemeClr val="tx1"/>
                </a:solidFill>
                <a:latin typeface="+mj-lt"/>
              </a:rPr>
              <a:t>.</a:t>
            </a:r>
            <a:endParaRPr lang="en-US" dirty="0">
              <a:solidFill>
                <a:schemeClr val="tx1"/>
              </a:solidFill>
              <a:latin typeface="+mj-lt"/>
            </a:endParaRPr>
          </a:p>
          <a:p>
            <a:pPr algn="ctr">
              <a:buNone/>
            </a:pPr>
            <a:r>
              <a:rPr lang="en-US" dirty="0">
                <a:solidFill>
                  <a:schemeClr val="tx1"/>
                </a:solidFill>
                <a:latin typeface="+mj-lt"/>
              </a:rPr>
              <a:t> </a:t>
            </a:r>
            <a:r>
              <a:rPr lang="en-US" dirty="0" smtClean="0">
                <a:solidFill>
                  <a:schemeClr val="tx1"/>
                </a:solidFill>
                <a:latin typeface="+mj-lt"/>
              </a:rPr>
              <a:t>805.893.3318 </a:t>
            </a:r>
            <a:r>
              <a:rPr lang="en-US" dirty="0">
                <a:solidFill>
                  <a:schemeClr val="tx1"/>
                </a:solidFill>
                <a:latin typeface="+mj-lt"/>
              </a:rPr>
              <a:t>or submit the Contact Us </a:t>
            </a:r>
            <a:r>
              <a:rPr lang="en-US" dirty="0" smtClean="0">
                <a:solidFill>
                  <a:schemeClr val="tx1"/>
                </a:solidFill>
                <a:latin typeface="+mj-lt"/>
              </a:rPr>
              <a:t>form</a:t>
            </a:r>
            <a:r>
              <a:rPr lang="en-US" dirty="0">
                <a:solidFill>
                  <a:schemeClr val="tx1"/>
                </a:solidFill>
                <a:latin typeface="+mj-lt"/>
              </a:rPr>
              <a:t>.</a:t>
            </a:r>
          </a:p>
        </p:txBody>
      </p:sp>
      <p:pic>
        <p:nvPicPr>
          <p:cNvPr id="125991"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822988"/>
            <a:ext cx="6168150" cy="16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65C3AC5-EFCF-40B3-AD70-F0E06DDD80D9}" type="slidenum">
              <a:rPr lang="en-US" smtClean="0"/>
              <a:pPr/>
              <a:t>44</a:t>
            </a:fld>
            <a:endParaRPr lang="en-US" dirty="0"/>
          </a:p>
        </p:txBody>
      </p:sp>
    </p:spTree>
    <p:extLst>
      <p:ext uri="{BB962C8B-B14F-4D97-AF65-F5344CB8AC3E}">
        <p14:creationId xmlns:p14="http://schemas.microsoft.com/office/powerpoint/2010/main" val="2233674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362200" y="457200"/>
            <a:ext cx="7772400" cy="1143000"/>
          </a:xfrm>
        </p:spPr>
        <p:txBody>
          <a:bodyPr>
            <a:normAutofit/>
          </a:bodyPr>
          <a:lstStyle/>
          <a:p>
            <a:pPr algn="ctr"/>
            <a:r>
              <a:rPr lang="en-US" sz="4800" dirty="0">
                <a:latin typeface="+mn-lt"/>
              </a:rPr>
              <a:t>Office of the Ombuds</a:t>
            </a:r>
          </a:p>
        </p:txBody>
      </p:sp>
      <p:sp>
        <p:nvSpPr>
          <p:cNvPr id="162820" name="Rectangle 4"/>
          <p:cNvSpPr>
            <a:spLocks noGrp="1" noChangeArrowheads="1"/>
          </p:cNvSpPr>
          <p:nvPr>
            <p:ph type="body" sz="half" idx="2"/>
          </p:nvPr>
        </p:nvSpPr>
        <p:spPr>
          <a:xfrm>
            <a:off x="3695700" y="1981200"/>
            <a:ext cx="5257800" cy="4102100"/>
          </a:xfrm>
        </p:spPr>
        <p:txBody>
          <a:bodyPr/>
          <a:lstStyle/>
          <a:p>
            <a:pPr algn="ctr"/>
            <a:r>
              <a:rPr lang="en-US" sz="3000" dirty="0">
                <a:latin typeface="Arial Narrow" pitchFamily="34" charset="0"/>
              </a:rPr>
              <a:t>Call x3285 for more information</a:t>
            </a:r>
          </a:p>
          <a:p>
            <a:pPr algn="ctr">
              <a:buNone/>
            </a:pPr>
            <a:r>
              <a:rPr lang="en-US" sz="3000" dirty="0">
                <a:latin typeface="Arial Narrow" pitchFamily="34" charset="0"/>
              </a:rPr>
              <a:t>https://ombuds.ucsb.edu/</a:t>
            </a:r>
            <a:endParaRPr lang="en-US" sz="3000" dirty="0">
              <a:latin typeface="Arial Narrow" pitchFamily="34" charset="0"/>
            </a:endParaRPr>
          </a:p>
        </p:txBody>
      </p:sp>
      <p:pic>
        <p:nvPicPr>
          <p:cNvPr id="1986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1"/>
            <a:ext cx="51435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944672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fontScale="90000"/>
          </a:bodyPr>
          <a:lstStyle/>
          <a:p>
            <a:pPr algn="ctr"/>
            <a:r>
              <a:rPr lang="en-US" sz="4800" dirty="0">
                <a:latin typeface="+mn-lt"/>
              </a:rPr>
              <a:t>Employee &amp; Labor Relations </a:t>
            </a:r>
            <a:br>
              <a:rPr lang="en-US" sz="4800" dirty="0">
                <a:latin typeface="+mn-lt"/>
              </a:rPr>
            </a:br>
            <a:r>
              <a:rPr lang="en-US" sz="4800" dirty="0">
                <a:latin typeface="+mn-lt"/>
              </a:rPr>
              <a:t>Contact List</a:t>
            </a:r>
            <a:endParaRPr lang="en-US" sz="4000" dirty="0">
              <a:latin typeface="+mn-lt"/>
            </a:endParaRPr>
          </a:p>
        </p:txBody>
      </p:sp>
      <p:sp>
        <p:nvSpPr>
          <p:cNvPr id="157699" name="Rectangle 3"/>
          <p:cNvSpPr>
            <a:spLocks noGrp="1" noChangeArrowheads="1"/>
          </p:cNvSpPr>
          <p:nvPr>
            <p:ph type="body" sz="half" idx="1"/>
          </p:nvPr>
        </p:nvSpPr>
        <p:spPr>
          <a:xfrm>
            <a:off x="1116419" y="1295400"/>
            <a:ext cx="5970181" cy="5410200"/>
          </a:xfrm>
        </p:spPr>
        <p:txBody>
          <a:bodyPr>
            <a:noAutofit/>
          </a:bodyPr>
          <a:lstStyle/>
          <a:p>
            <a:pPr>
              <a:buFont typeface="Monotype Sorts" pitchFamily="2" charset="2"/>
              <a:buNone/>
            </a:pPr>
            <a:endParaRPr lang="en-US" dirty="0" smtClean="0"/>
          </a:p>
          <a:p>
            <a:pPr marL="0" indent="0">
              <a:buNone/>
            </a:pPr>
            <a:r>
              <a:rPr lang="en-US" b="1" dirty="0" smtClean="0">
                <a:solidFill>
                  <a:schemeClr val="tx1"/>
                </a:solidFill>
              </a:rPr>
              <a:t>Jennifer Smith x4663</a:t>
            </a:r>
          </a:p>
          <a:p>
            <a:pPr marL="0" indent="0">
              <a:buNone/>
            </a:pPr>
            <a:r>
              <a:rPr lang="en-US" dirty="0" smtClean="0">
                <a:solidFill>
                  <a:schemeClr val="tx1"/>
                </a:solidFill>
              </a:rPr>
              <a:t>Research/Institutional Advancement </a:t>
            </a:r>
          </a:p>
          <a:p>
            <a:pPr marL="0" indent="0">
              <a:buNone/>
            </a:pPr>
            <a:r>
              <a:rPr lang="en-US" b="1" dirty="0">
                <a:solidFill>
                  <a:schemeClr val="tx1"/>
                </a:solidFill>
              </a:rPr>
              <a:t>Jessica Graham </a:t>
            </a:r>
            <a:r>
              <a:rPr lang="en-US" b="1" dirty="0" smtClean="0">
                <a:solidFill>
                  <a:schemeClr val="tx1"/>
                </a:solidFill>
              </a:rPr>
              <a:t>x7302 </a:t>
            </a:r>
            <a:r>
              <a:rPr lang="en-US" dirty="0" smtClean="0">
                <a:solidFill>
                  <a:schemeClr val="tx1"/>
                </a:solidFill>
              </a:rPr>
              <a:t>Student Affairs</a:t>
            </a:r>
          </a:p>
          <a:p>
            <a:pPr marL="0" indent="0">
              <a:buNone/>
            </a:pPr>
            <a:r>
              <a:rPr lang="en-US" b="1" dirty="0" smtClean="0">
                <a:solidFill>
                  <a:schemeClr val="tx1"/>
                </a:solidFill>
              </a:rPr>
              <a:t>Sydney </a:t>
            </a:r>
            <a:r>
              <a:rPr lang="en-US" b="1" dirty="0">
                <a:solidFill>
                  <a:schemeClr val="tx1"/>
                </a:solidFill>
              </a:rPr>
              <a:t>Roberts </a:t>
            </a:r>
            <a:r>
              <a:rPr lang="en-US" b="1" dirty="0" smtClean="0">
                <a:solidFill>
                  <a:schemeClr val="tx1"/>
                </a:solidFill>
              </a:rPr>
              <a:t>x4210</a:t>
            </a:r>
          </a:p>
          <a:p>
            <a:pPr marL="0" indent="0">
              <a:buNone/>
            </a:pPr>
            <a:r>
              <a:rPr lang="en-US" dirty="0" smtClean="0">
                <a:solidFill>
                  <a:schemeClr val="tx1"/>
                </a:solidFill>
              </a:rPr>
              <a:t>Academic Affairs/Admin Services </a:t>
            </a:r>
            <a:endParaRPr lang="en-US" dirty="0">
              <a:solidFill>
                <a:schemeClr val="tx1"/>
              </a:solidFill>
            </a:endParaRPr>
          </a:p>
          <a:p>
            <a:pPr marL="0" indent="0">
              <a:buNone/>
            </a:pPr>
            <a:r>
              <a:rPr lang="en-US" b="1" dirty="0" smtClean="0">
                <a:solidFill>
                  <a:schemeClr val="tx1"/>
                </a:solidFill>
              </a:rPr>
              <a:t>Farfalla</a:t>
            </a:r>
            <a:r>
              <a:rPr lang="en-US" b="1" dirty="0" smtClean="0">
                <a:solidFill>
                  <a:schemeClr val="tx1"/>
                </a:solidFill>
              </a:rPr>
              <a:t> </a:t>
            </a:r>
            <a:r>
              <a:rPr lang="en-US" b="1" dirty="0">
                <a:solidFill>
                  <a:schemeClr val="tx1"/>
                </a:solidFill>
              </a:rPr>
              <a:t>Borah </a:t>
            </a:r>
            <a:r>
              <a:rPr lang="en-US" b="1" dirty="0" smtClean="0">
                <a:solidFill>
                  <a:schemeClr val="tx1"/>
                </a:solidFill>
              </a:rPr>
              <a:t>(Manager) x4482</a:t>
            </a:r>
          </a:p>
          <a:p>
            <a:pPr marL="0" indent="0">
              <a:buNone/>
            </a:pPr>
            <a:r>
              <a:rPr lang="en-US" dirty="0">
                <a:solidFill>
                  <a:schemeClr val="tx1"/>
                </a:solidFill>
              </a:rPr>
              <a:t>Chancellor's </a:t>
            </a:r>
            <a:r>
              <a:rPr lang="en-US" dirty="0" smtClean="0">
                <a:solidFill>
                  <a:schemeClr val="tx1"/>
                </a:solidFill>
              </a:rPr>
              <a:t>Office, Academic Senate, Finance </a:t>
            </a:r>
            <a:r>
              <a:rPr lang="en-US" dirty="0">
                <a:solidFill>
                  <a:schemeClr val="tx1"/>
                </a:solidFill>
              </a:rPr>
              <a:t>&amp; Resource Management </a:t>
            </a:r>
            <a:r>
              <a:rPr lang="en-US" dirty="0" smtClean="0">
                <a:solidFill>
                  <a:schemeClr val="tx1"/>
                </a:solidFill>
              </a:rPr>
              <a:t>Division, Intercollegiate Athletics</a:t>
            </a:r>
            <a:endParaRPr lang="en-US" dirty="0">
              <a:solidFill>
                <a:schemeClr val="tx1"/>
              </a:solidFill>
            </a:endParaRPr>
          </a:p>
          <a:p>
            <a:pPr>
              <a:buFont typeface="Monotype Sorts" pitchFamily="2" charset="2"/>
              <a:buNone/>
            </a:pPr>
            <a:r>
              <a:rPr lang="en-US" dirty="0" smtClean="0">
                <a:solidFill>
                  <a:schemeClr val="tx1"/>
                </a:solidFill>
              </a:rPr>
              <a:t>HR Assistant:</a:t>
            </a:r>
            <a:endParaRPr lang="en-US" dirty="0">
              <a:solidFill>
                <a:schemeClr val="tx1"/>
              </a:solidFill>
            </a:endParaRPr>
          </a:p>
          <a:p>
            <a:r>
              <a:rPr lang="en-US" b="1" dirty="0" smtClean="0">
                <a:solidFill>
                  <a:schemeClr val="tx1"/>
                </a:solidFill>
              </a:rPr>
              <a:t>Debbie Hudgens x </a:t>
            </a:r>
            <a:r>
              <a:rPr lang="en-US" b="1" dirty="0">
                <a:solidFill>
                  <a:schemeClr val="tx1"/>
                </a:solidFill>
              </a:rPr>
              <a:t>4119</a:t>
            </a:r>
          </a:p>
        </p:txBody>
      </p:sp>
      <p:sp>
        <p:nvSpPr>
          <p:cNvPr id="2" name="ClipArt Placeholder 1"/>
          <p:cNvSpPr>
            <a:spLocks noGrp="1"/>
          </p:cNvSpPr>
          <p:nvPr>
            <p:ph type="clipArt" sz="half" idx="2"/>
          </p:nvPr>
        </p:nvSpPr>
        <p:spPr>
          <a:xfrm>
            <a:off x="7086600" y="2044700"/>
            <a:ext cx="3429000" cy="4114800"/>
          </a:xfrm>
        </p:spPr>
      </p:sp>
      <p:pic>
        <p:nvPicPr>
          <p:cNvPr id="1996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86001"/>
            <a:ext cx="2933700" cy="319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25352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5" name="Rectangle 5"/>
          <p:cNvSpPr>
            <a:spLocks noGrp="1" noChangeArrowheads="1"/>
          </p:cNvSpPr>
          <p:nvPr>
            <p:ph type="body" idx="1"/>
          </p:nvPr>
        </p:nvSpPr>
        <p:spPr/>
        <p:txBody>
          <a:bodyPr>
            <a:normAutofit/>
          </a:bodyPr>
          <a:lstStyle/>
          <a:p>
            <a:pPr algn="ctr"/>
            <a:r>
              <a:rPr lang="en-US" sz="4000" dirty="0"/>
              <a:t> </a:t>
            </a:r>
          </a:p>
        </p:txBody>
      </p:sp>
      <p:sp>
        <p:nvSpPr>
          <p:cNvPr id="168964" name="Rectangle 4"/>
          <p:cNvSpPr>
            <a:spLocks noGrp="1" noChangeArrowheads="1"/>
          </p:cNvSpPr>
          <p:nvPr>
            <p:ph type="title"/>
          </p:nvPr>
        </p:nvSpPr>
        <p:spPr>
          <a:xfrm>
            <a:off x="684211" y="2006600"/>
            <a:ext cx="8534401" cy="3342148"/>
          </a:xfrm>
        </p:spPr>
        <p:txBody>
          <a:bodyPr>
            <a:normAutofit/>
          </a:bodyPr>
          <a:lstStyle/>
          <a:p>
            <a:pPr algn="r"/>
            <a:r>
              <a:rPr lang="en-US" sz="5400" dirty="0"/>
              <a:t>Thank you!</a:t>
            </a:r>
          </a:p>
        </p:txBody>
      </p:sp>
    </p:spTree>
    <p:extLst>
      <p:ext uri="{BB962C8B-B14F-4D97-AF65-F5344CB8AC3E}">
        <p14:creationId xmlns:p14="http://schemas.microsoft.com/office/powerpoint/2010/main" val="2965324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193679"/>
            <a:ext cx="8534400" cy="1012585"/>
          </a:xfrm>
          <a:prstGeom prst="rect">
            <a:avLst/>
          </a:prstGeom>
        </p:spPr>
        <p:txBody>
          <a:bodyPr wrap="square">
            <a:spAutoFit/>
          </a:bodyPr>
          <a:lstStyle/>
          <a:p>
            <a:pPr>
              <a:lnSpc>
                <a:spcPct val="115000"/>
              </a:lnSpc>
            </a:pPr>
            <a:r>
              <a:rPr lang="en-US" sz="2800" b="1" dirty="0">
                <a:solidFill>
                  <a:srgbClr val="002060"/>
                </a:solidFill>
                <a:latin typeface="Calibri"/>
                <a:ea typeface="Calibri"/>
                <a:cs typeface="Times New Roman"/>
              </a:rPr>
              <a:t> </a:t>
            </a:r>
          </a:p>
          <a:p>
            <a:pPr>
              <a:lnSpc>
                <a:spcPct val="115000"/>
              </a:lnSpc>
            </a:pPr>
            <a:r>
              <a:rPr lang="en-US" sz="2400" b="1" dirty="0">
                <a:solidFill>
                  <a:srgbClr val="002060"/>
                </a:solidFill>
                <a:latin typeface="Calibri"/>
                <a:ea typeface="Calibri"/>
                <a:cs typeface="Times New Roman"/>
              </a:rPr>
              <a:t> </a:t>
            </a:r>
          </a:p>
        </p:txBody>
      </p:sp>
      <p:sp>
        <p:nvSpPr>
          <p:cNvPr id="4" name="Rectangle 3"/>
          <p:cNvSpPr/>
          <p:nvPr/>
        </p:nvSpPr>
        <p:spPr>
          <a:xfrm>
            <a:off x="2286000" y="1508896"/>
            <a:ext cx="7543800" cy="5139869"/>
          </a:xfrm>
          <a:prstGeom prst="rect">
            <a:avLst/>
          </a:prstGeom>
        </p:spPr>
        <p:txBody>
          <a:bodyPr wrap="square">
            <a:spAutoFit/>
          </a:bodyPr>
          <a:lstStyle/>
          <a:p>
            <a:pPr marL="285750" indent="-285750">
              <a:buFont typeface="Arial" panose="020B0604020202020204" pitchFamily="34" charset="0"/>
              <a:buChar char="•"/>
            </a:pPr>
            <a:r>
              <a:rPr lang="en-US" sz="2400" dirty="0"/>
              <a:t>People management is a </a:t>
            </a:r>
            <a:r>
              <a:rPr lang="en-US" sz="2400" b="1" dirty="0"/>
              <a:t>critical skill </a:t>
            </a:r>
            <a:r>
              <a:rPr lang="en-US" sz="2400" dirty="0"/>
              <a:t>and is </a:t>
            </a:r>
            <a:r>
              <a:rPr lang="en-US" sz="2400" b="1" dirty="0"/>
              <a:t>increasingly important </a:t>
            </a:r>
          </a:p>
          <a:p>
            <a:pPr marL="742950" lvl="1" indent="-285750">
              <a:buFont typeface="Arial" panose="020B0604020202020204" pitchFamily="34" charset="0"/>
              <a:buChar char="•"/>
            </a:pPr>
            <a:r>
              <a:rPr lang="en-US" sz="2400" dirty="0"/>
              <a:t>Pace of change rapidly increasing and won’t slow down</a:t>
            </a:r>
          </a:p>
          <a:p>
            <a:endParaRPr lang="en-US" sz="2400" dirty="0"/>
          </a:p>
          <a:p>
            <a:pPr marL="285750" indent="-285750">
              <a:buFont typeface="Arial" panose="020B0604020202020204" pitchFamily="34" charset="0"/>
              <a:buChar char="•"/>
            </a:pPr>
            <a:r>
              <a:rPr lang="en-US" sz="2400" b="1" dirty="0"/>
              <a:t>Giving feedback </a:t>
            </a:r>
            <a:r>
              <a:rPr lang="en-US" sz="2400" dirty="0"/>
              <a:t>and </a:t>
            </a:r>
            <a:r>
              <a:rPr lang="en-US" sz="2400" b="1" dirty="0"/>
              <a:t>holding people accountable </a:t>
            </a:r>
            <a:r>
              <a:rPr lang="en-US" sz="2400" dirty="0"/>
              <a:t>are the </a:t>
            </a:r>
            <a:r>
              <a:rPr lang="en-US" sz="2400" b="1" dirty="0"/>
              <a:t>foundations</a:t>
            </a:r>
            <a:r>
              <a:rPr lang="en-US" sz="2400" dirty="0"/>
              <a:t> of performance management</a:t>
            </a:r>
          </a:p>
          <a:p>
            <a:pPr marL="742950" lvl="1" indent="-285750">
              <a:buFont typeface="Arial" panose="020B0604020202020204" pitchFamily="34" charset="0"/>
              <a:buChar char="•"/>
            </a:pPr>
            <a:r>
              <a:rPr lang="en-US" sz="2400" dirty="0"/>
              <a:t>Once is not enough – feedback needs to be ongoing throughout the year</a:t>
            </a:r>
          </a:p>
          <a:p>
            <a:pPr marL="742950" lvl="1" indent="-285750">
              <a:buFont typeface="Arial" panose="020B0604020202020204" pitchFamily="34" charset="0"/>
              <a:buChar char="•"/>
            </a:pPr>
            <a:r>
              <a:rPr lang="en-US" sz="2400" dirty="0"/>
              <a:t>Managers need to learn how to set realistic goals that are adjusted as priorities shift</a:t>
            </a:r>
          </a:p>
          <a:p>
            <a:pPr marL="742950" lvl="1" indent="-285750">
              <a:buFont typeface="Arial" panose="020B0604020202020204" pitchFamily="34" charset="0"/>
              <a:buChar char="•"/>
            </a:pPr>
            <a:r>
              <a:rPr lang="en-US" sz="2400" dirty="0"/>
              <a:t>Goals should provide motivation and focus</a:t>
            </a:r>
          </a:p>
          <a:p>
            <a:pPr marL="285750" indent="-285750">
              <a:buFont typeface="Arial" panose="020B0604020202020204" pitchFamily="34" charset="0"/>
              <a:buChar char="•"/>
            </a:pPr>
            <a:endParaRPr lang="en-US" sz="1600" dirty="0"/>
          </a:p>
        </p:txBody>
      </p:sp>
      <p:sp>
        <p:nvSpPr>
          <p:cNvPr id="5" name="Slide Number Placeholder 1"/>
          <p:cNvSpPr txBox="1">
            <a:spLocks/>
          </p:cNvSpPr>
          <p:nvPr/>
        </p:nvSpPr>
        <p:spPr>
          <a:xfrm>
            <a:off x="9829800" y="6356351"/>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833DA-A739-4212-B16C-1C23CC0CCEC6}" type="slidenum">
              <a:rPr lang="en-US"/>
              <a:pPr/>
              <a:t>5</a:t>
            </a:fld>
            <a:endParaRPr lang="en-US" dirty="0"/>
          </a:p>
        </p:txBody>
      </p:sp>
      <p:sp>
        <p:nvSpPr>
          <p:cNvPr id="2" name="Title 1"/>
          <p:cNvSpPr>
            <a:spLocks noGrp="1"/>
          </p:cNvSpPr>
          <p:nvPr>
            <p:ph type="title"/>
          </p:nvPr>
        </p:nvSpPr>
        <p:spPr>
          <a:xfrm>
            <a:off x="684212" y="1"/>
            <a:ext cx="8534400" cy="1592826"/>
          </a:xfrm>
        </p:spPr>
        <p:txBody>
          <a:bodyPr/>
          <a:lstStyle/>
          <a:p>
            <a:r>
              <a:rPr lang="en-US" dirty="0" smtClean="0"/>
              <a:t>Performance Management at UC</a:t>
            </a:r>
            <a:endParaRPr lang="en-US" dirty="0"/>
          </a:p>
        </p:txBody>
      </p:sp>
    </p:spTree>
    <p:custDataLst>
      <p:tags r:id="rId1"/>
    </p:custDataLst>
    <p:extLst>
      <p:ext uri="{BB962C8B-B14F-4D97-AF65-F5344CB8AC3E}">
        <p14:creationId xmlns:p14="http://schemas.microsoft.com/office/powerpoint/2010/main" val="4078477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94382"/>
            <a:ext cx="8382000" cy="1077218"/>
          </a:xfrm>
          <a:prstGeom prst="rect">
            <a:avLst/>
          </a:prstGeom>
        </p:spPr>
        <p:txBody>
          <a:bodyPr wrap="square">
            <a:spAutoFit/>
          </a:bodyPr>
          <a:lstStyle/>
          <a:p>
            <a:pPr algn="ctr"/>
            <a:r>
              <a:rPr lang="en-US" sz="3200" b="1" dirty="0">
                <a:solidFill>
                  <a:srgbClr val="004385"/>
                </a:solidFill>
                <a:latin typeface="Franklin Gothic Medium" panose="020B0603020102020204" pitchFamily="34" charset="0"/>
                <a:ea typeface="+mj-ea"/>
                <a:cs typeface="+mj-cs"/>
              </a:rPr>
              <a:t>What is Successful </a:t>
            </a:r>
          </a:p>
          <a:p>
            <a:pPr algn="ctr"/>
            <a:r>
              <a:rPr lang="en-US" sz="3200" b="1" dirty="0">
                <a:solidFill>
                  <a:srgbClr val="004385"/>
                </a:solidFill>
                <a:latin typeface="Franklin Gothic Medium" panose="020B0603020102020204" pitchFamily="34" charset="0"/>
                <a:ea typeface="+mj-ea"/>
                <a:cs typeface="+mj-cs"/>
              </a:rPr>
              <a:t>Performance Management? </a:t>
            </a:r>
          </a:p>
        </p:txBody>
      </p:sp>
      <p:sp>
        <p:nvSpPr>
          <p:cNvPr id="12" name="Rectangle 11"/>
          <p:cNvSpPr/>
          <p:nvPr/>
        </p:nvSpPr>
        <p:spPr>
          <a:xfrm>
            <a:off x="2095500" y="1676401"/>
            <a:ext cx="8153400" cy="4708981"/>
          </a:xfrm>
          <a:prstGeom prst="rect">
            <a:avLst/>
          </a:prstGeom>
        </p:spPr>
        <p:txBody>
          <a:bodyPr wrap="square">
            <a:spAutoFit/>
          </a:bodyPr>
          <a:lstStyle/>
          <a:p>
            <a:r>
              <a:rPr lang="en-US" sz="3000" dirty="0">
                <a:latin typeface="Franklin Gothic Medium" panose="020B0603020102020204" pitchFamily="34" charset="0"/>
              </a:rPr>
              <a:t>Employees who have regular and meaningful performance management discussions with their managers are more productive and have more opportunities to do challenging work and learn new skills</a:t>
            </a:r>
          </a:p>
          <a:p>
            <a:endParaRPr lang="en-US" sz="3000" dirty="0">
              <a:latin typeface="Franklin Gothic Medium" panose="020B0603020102020204" pitchFamily="34" charset="0"/>
            </a:endParaRPr>
          </a:p>
          <a:p>
            <a:r>
              <a:rPr lang="en-US" sz="3000" dirty="0">
                <a:latin typeface="Franklin Gothic Medium" panose="020B0603020102020204" pitchFamily="34" charset="0"/>
              </a:rPr>
              <a:t>Performance Management is a key </a:t>
            </a:r>
            <a:r>
              <a:rPr lang="en-US" sz="3000" dirty="0" smtClean="0">
                <a:latin typeface="Franklin Gothic Medium" panose="020B0603020102020204" pitchFamily="34" charset="0"/>
              </a:rPr>
              <a:t>responsibility for </a:t>
            </a:r>
            <a:r>
              <a:rPr lang="en-US" sz="3000" dirty="0">
                <a:latin typeface="Franklin Gothic Medium" panose="020B0603020102020204" pitchFamily="34" charset="0"/>
              </a:rPr>
              <a:t>managers.   There should be no surprises – employees should know how they are doing every day</a:t>
            </a:r>
          </a:p>
        </p:txBody>
      </p:sp>
    </p:spTree>
    <p:extLst>
      <p:ext uri="{BB962C8B-B14F-4D97-AF65-F5344CB8AC3E}">
        <p14:creationId xmlns:p14="http://schemas.microsoft.com/office/powerpoint/2010/main" val="2393154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936" y="253425"/>
            <a:ext cx="10972799" cy="1354217"/>
          </a:xfrm>
          <a:prstGeom prst="rect">
            <a:avLst/>
          </a:prstGeom>
        </p:spPr>
        <p:txBody>
          <a:bodyPr wrap="square">
            <a:spAutoFit/>
          </a:bodyPr>
          <a:lstStyle/>
          <a:p>
            <a:pPr algn="ctr"/>
            <a:r>
              <a:rPr lang="en-US" sz="3200" dirty="0"/>
              <a:t>UC </a:t>
            </a:r>
            <a:r>
              <a:rPr lang="en-US" sz="3200" dirty="0" smtClean="0"/>
              <a:t>PEOPLE MANAGEMENT </a:t>
            </a:r>
            <a:r>
              <a:rPr lang="en-US" sz="3200" dirty="0" smtClean="0"/>
              <a:t>CERTIFICATE</a:t>
            </a:r>
            <a:br>
              <a:rPr lang="en-US" sz="3200" dirty="0" smtClean="0"/>
            </a:br>
            <a:r>
              <a:rPr lang="en-US" sz="3200" dirty="0"/>
              <a:t/>
            </a:r>
            <a:br>
              <a:rPr lang="en-US" sz="3200" dirty="0"/>
            </a:br>
            <a:r>
              <a:rPr lang="en-US" dirty="0" smtClean="0"/>
              <a:t>10</a:t>
            </a:r>
            <a:r>
              <a:rPr lang="en-US" dirty="0"/>
              <a:t> Core Courses and at least 4 Elective Courses covering 4 out of 5 different competency areas. </a:t>
            </a:r>
            <a:endParaRPr lang="en-US" sz="3200" b="1" dirty="0">
              <a:solidFill>
                <a:srgbClr val="004385"/>
              </a:solidFill>
              <a:latin typeface="Franklin Gothic Medium" panose="020B0603020102020204" pitchFamily="34" charset="0"/>
              <a:ea typeface="+mj-ea"/>
              <a:cs typeface="+mj-cs"/>
            </a:endParaRPr>
          </a:p>
        </p:txBody>
      </p:sp>
      <p:pic>
        <p:nvPicPr>
          <p:cNvPr id="7"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585451" y="2858729"/>
            <a:ext cx="2097468" cy="2070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4289048" y="2254827"/>
            <a:ext cx="5800526" cy="4678204"/>
          </a:xfrm>
          <a:prstGeom prst="rect">
            <a:avLst/>
          </a:prstGeom>
        </p:spPr>
        <p:txBody>
          <a:bodyPr wrap="square">
            <a:spAutoFit/>
          </a:bodyPr>
          <a:lstStyle/>
          <a:p>
            <a:pPr lvl="0"/>
            <a:r>
              <a:rPr lang="en-US" sz="2000" dirty="0"/>
              <a:t>Performance Management Overview</a:t>
            </a:r>
          </a:p>
          <a:p>
            <a:pPr lvl="0"/>
            <a:r>
              <a:rPr lang="en-US" sz="2000" dirty="0"/>
              <a:t>Setting Expectations and Individual Performance Goals</a:t>
            </a:r>
          </a:p>
          <a:p>
            <a:pPr lvl="0"/>
            <a:r>
              <a:rPr lang="en-US" sz="2000" dirty="0"/>
              <a:t>Giving and Receiving Feedback</a:t>
            </a:r>
          </a:p>
          <a:p>
            <a:pPr lvl="0"/>
            <a:r>
              <a:rPr lang="en-US" sz="2000" dirty="0"/>
              <a:t>Engaging and Developing Employees</a:t>
            </a:r>
          </a:p>
          <a:p>
            <a:pPr lvl="0"/>
            <a:r>
              <a:rPr lang="en-US" sz="2000" dirty="0"/>
              <a:t>Conducting Performance Appraisals</a:t>
            </a:r>
          </a:p>
          <a:p>
            <a:pPr lvl="0"/>
            <a:r>
              <a:rPr lang="en-US" sz="2000" dirty="0"/>
              <a:t>Motivating, Recognizing and Rewarding Employees</a:t>
            </a:r>
          </a:p>
          <a:p>
            <a:pPr lvl="0"/>
            <a:r>
              <a:rPr lang="en-US" sz="2000" dirty="0"/>
              <a:t>Coaching for Performance and Development</a:t>
            </a:r>
          </a:p>
          <a:p>
            <a:pPr lvl="0"/>
            <a:r>
              <a:rPr lang="en-US" sz="2000" dirty="0"/>
              <a:t>Managing Corrective Action</a:t>
            </a:r>
          </a:p>
          <a:p>
            <a:pPr lvl="0"/>
            <a:r>
              <a:rPr lang="en-US" sz="2000" dirty="0"/>
              <a:t>Hiring for Success</a:t>
            </a:r>
          </a:p>
          <a:p>
            <a:pPr lvl="0"/>
            <a:r>
              <a:rPr lang="en-US" sz="2000" dirty="0"/>
              <a:t>Strategic </a:t>
            </a:r>
            <a:r>
              <a:rPr lang="en-US" sz="2000" dirty="0" smtClean="0"/>
              <a:t>On-Boarding</a:t>
            </a:r>
            <a:br>
              <a:rPr lang="en-US" sz="2000" dirty="0" smtClean="0"/>
            </a:br>
            <a:r>
              <a:rPr lang="en-US" sz="2000" dirty="0" smtClean="0"/>
              <a:t>*Managing Implicit Bias (coming soon) </a:t>
            </a:r>
            <a:endParaRPr lang="en-US" sz="2000" dirty="0"/>
          </a:p>
          <a:p>
            <a:pPr lvl="0"/>
            <a:endParaRPr lang="en-US" dirty="0">
              <a:latin typeface="Franklin Gothic Medium" panose="020B0603020102020204" pitchFamily="34" charset="0"/>
            </a:endParaRPr>
          </a:p>
        </p:txBody>
      </p:sp>
    </p:spTree>
    <p:extLst>
      <p:ext uri="{BB962C8B-B14F-4D97-AF65-F5344CB8AC3E}">
        <p14:creationId xmlns:p14="http://schemas.microsoft.com/office/powerpoint/2010/main" val="23581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1981200" y="2209800"/>
            <a:ext cx="2551176" cy="2551176"/>
          </a:xfrm>
          <a:prstGeom prst="rect">
            <a:avLst/>
          </a:prstGeom>
        </p:spPr>
      </p:pic>
      <p:sp>
        <p:nvSpPr>
          <p:cNvPr id="3" name="Content Placeholder 3"/>
          <p:cNvSpPr>
            <a:spLocks noGrp="1"/>
          </p:cNvSpPr>
          <p:nvPr/>
        </p:nvSpPr>
        <p:spPr>
          <a:xfrm>
            <a:off x="4648200" y="1066800"/>
            <a:ext cx="6019800"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3000" b="1" dirty="0">
                <a:latin typeface="Franklin Gothic Medium" panose="020B0603020102020204" pitchFamily="34" charset="0"/>
              </a:rPr>
              <a:t>Over 500 e-courses on performance management:</a:t>
            </a:r>
            <a:endParaRPr lang="en-US" sz="3000" dirty="0">
              <a:latin typeface="Franklin Gothic Medium" panose="020B0603020102020204" pitchFamily="34" charset="0"/>
            </a:endParaRPr>
          </a:p>
          <a:p>
            <a:pPr lvl="1">
              <a:buFont typeface="Wingdings" panose="05000000000000000000" pitchFamily="2" charset="2"/>
              <a:buChar char="q"/>
            </a:pPr>
            <a:r>
              <a:rPr lang="en-US" sz="3000" dirty="0">
                <a:latin typeface="Franklin Gothic Medium" panose="020B0603020102020204" pitchFamily="34" charset="0"/>
              </a:rPr>
              <a:t>Management Fundamentals</a:t>
            </a:r>
          </a:p>
          <a:p>
            <a:pPr lvl="1">
              <a:buFont typeface="Wingdings" panose="05000000000000000000" pitchFamily="2" charset="2"/>
              <a:buChar char="q"/>
            </a:pPr>
            <a:r>
              <a:rPr lang="en-US" sz="3000" dirty="0">
                <a:latin typeface="Franklin Gothic Medium" panose="020B0603020102020204" pitchFamily="34" charset="0"/>
              </a:rPr>
              <a:t>Onboarding</a:t>
            </a:r>
          </a:p>
          <a:p>
            <a:pPr lvl="1">
              <a:buFont typeface="Wingdings" panose="05000000000000000000" pitchFamily="2" charset="2"/>
              <a:buChar char="q"/>
            </a:pPr>
            <a:r>
              <a:rPr lang="en-US" sz="3000" dirty="0">
                <a:latin typeface="Franklin Gothic Medium" panose="020B0603020102020204" pitchFamily="34" charset="0"/>
              </a:rPr>
              <a:t>Managing Diversity</a:t>
            </a:r>
          </a:p>
          <a:p>
            <a:pPr lvl="1">
              <a:buFont typeface="Wingdings" panose="05000000000000000000" pitchFamily="2" charset="2"/>
              <a:buChar char="q"/>
            </a:pPr>
            <a:r>
              <a:rPr lang="en-US" sz="3000" dirty="0">
                <a:latin typeface="Franklin Gothic Medium" panose="020B0603020102020204" pitchFamily="34" charset="0"/>
              </a:rPr>
              <a:t>How To Set Employee Goals</a:t>
            </a:r>
          </a:p>
          <a:p>
            <a:pPr lvl="1">
              <a:buFont typeface="Wingdings" panose="05000000000000000000" pitchFamily="2" charset="2"/>
              <a:buChar char="q"/>
            </a:pPr>
            <a:r>
              <a:rPr lang="en-US" sz="3000" dirty="0">
                <a:latin typeface="Franklin Gothic Medium" panose="020B0603020102020204" pitchFamily="34" charset="0"/>
              </a:rPr>
              <a:t>Rewarding Employees</a:t>
            </a:r>
          </a:p>
          <a:p>
            <a:pPr lvl="1">
              <a:buFont typeface="Wingdings" panose="05000000000000000000" pitchFamily="2" charset="2"/>
              <a:buChar char="q"/>
            </a:pPr>
            <a:r>
              <a:rPr lang="en-US" sz="3000" dirty="0">
                <a:latin typeface="Franklin Gothic Medium" panose="020B0603020102020204" pitchFamily="34" charset="0"/>
              </a:rPr>
              <a:t>Conducting Performance Evaluations</a:t>
            </a:r>
          </a:p>
          <a:p>
            <a:pPr lvl="1">
              <a:buFont typeface="Wingdings" panose="05000000000000000000" pitchFamily="2" charset="2"/>
              <a:buChar char="q"/>
            </a:pPr>
            <a:r>
              <a:rPr lang="en-US" sz="3000" dirty="0">
                <a:latin typeface="Franklin Gothic Medium" panose="020B0603020102020204" pitchFamily="34" charset="0"/>
              </a:rPr>
              <a:t>Managing Employee Performance Problems</a:t>
            </a:r>
          </a:p>
        </p:txBody>
      </p:sp>
    </p:spTree>
    <p:extLst>
      <p:ext uri="{BB962C8B-B14F-4D97-AF65-F5344CB8AC3E}">
        <p14:creationId xmlns:p14="http://schemas.microsoft.com/office/powerpoint/2010/main" val="38536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436" y="351914"/>
            <a:ext cx="8785964" cy="486287"/>
          </a:xfrm>
          <a:prstGeom prst="rect">
            <a:avLst/>
          </a:prstGeom>
        </p:spPr>
        <p:txBody>
          <a:bodyPr wrap="square">
            <a:spAutoFit/>
          </a:bodyPr>
          <a:lstStyle/>
          <a:p>
            <a:pPr algn="ctr">
              <a:lnSpc>
                <a:spcPct val="80000"/>
              </a:lnSpc>
              <a:spcBef>
                <a:spcPct val="0"/>
              </a:spcBef>
            </a:pPr>
            <a:r>
              <a:rPr lang="en-US" sz="3200" b="1" dirty="0">
                <a:solidFill>
                  <a:srgbClr val="004385"/>
                </a:solidFill>
                <a:latin typeface="Franklin Gothic Medium" panose="020B0603020102020204" pitchFamily="34" charset="0"/>
                <a:ea typeface="+mj-ea"/>
                <a:cs typeface="+mj-cs"/>
              </a:rPr>
              <a:t>UC Performance Management Model </a:t>
            </a:r>
          </a:p>
        </p:txBody>
      </p:sp>
      <p:pic>
        <p:nvPicPr>
          <p:cNvPr id="6" name="Picture 5"/>
          <p:cNvPicPr>
            <a:picLocks noChangeAspect="1"/>
          </p:cNvPicPr>
          <p:nvPr/>
        </p:nvPicPr>
        <p:blipFill>
          <a:blip r:embed="rId2"/>
          <a:stretch>
            <a:fillRect/>
          </a:stretch>
        </p:blipFill>
        <p:spPr>
          <a:xfrm>
            <a:off x="3505200" y="1066800"/>
            <a:ext cx="5445364" cy="5445364"/>
          </a:xfrm>
          <a:prstGeom prst="rect">
            <a:avLst/>
          </a:prstGeom>
        </p:spPr>
      </p:pic>
    </p:spTree>
    <p:extLst>
      <p:ext uri="{BB962C8B-B14F-4D97-AF65-F5344CB8AC3E}">
        <p14:creationId xmlns:p14="http://schemas.microsoft.com/office/powerpoint/2010/main" val="3063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903</TotalTime>
  <Words>2593</Words>
  <Application>Microsoft Office PowerPoint</Application>
  <PresentationFormat>Widescreen</PresentationFormat>
  <Paragraphs>457</Paragraphs>
  <Slides>47</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Arial Narrow</vt:lpstr>
      <vt:lpstr>Calibri</vt:lpstr>
      <vt:lpstr>Century Gothic</vt:lpstr>
      <vt:lpstr>Franklin Gothic Medium</vt:lpstr>
      <vt:lpstr>Monotype Sorts</vt:lpstr>
      <vt:lpstr>Times New Roman</vt:lpstr>
      <vt:lpstr>Tw Cen MT</vt:lpstr>
      <vt:lpstr>Wingdings</vt:lpstr>
      <vt:lpstr>Wingdings 2</vt:lpstr>
      <vt:lpstr>Wingdings 3</vt:lpstr>
      <vt:lpstr>Slice</vt:lpstr>
      <vt:lpstr>Successful conversations with your employees – helping your staff thrive through effective performance management </vt:lpstr>
      <vt:lpstr>PowerPoint Presentation</vt:lpstr>
      <vt:lpstr>PowerPoint Presentation</vt:lpstr>
      <vt:lpstr>PowerPoint Presentation</vt:lpstr>
      <vt:lpstr>Performance Management at UC</vt:lpstr>
      <vt:lpstr>PowerPoint Presentation</vt:lpstr>
      <vt:lpstr>PowerPoint Presentation</vt:lpstr>
      <vt:lpstr>PowerPoint Presentation</vt:lpstr>
      <vt:lpstr>PowerPoint Presentation</vt:lpstr>
      <vt:lpstr>          Employee engagement</vt:lpstr>
      <vt:lpstr>Problems usually start small…</vt:lpstr>
      <vt:lpstr>THREE TYPES OF EMPLOYEE PROBLEMS</vt:lpstr>
      <vt:lpstr>ATTENDANCE</vt:lpstr>
      <vt:lpstr>PERFORMANCE</vt:lpstr>
      <vt:lpstr>CONDUCT</vt:lpstr>
      <vt:lpstr>Communication is Key!</vt:lpstr>
      <vt:lpstr>What’s in it for me?</vt:lpstr>
      <vt:lpstr>Feedback (retrospective) and Coaching (forward looking)…..</vt:lpstr>
      <vt:lpstr>Feedback should be….</vt:lpstr>
      <vt:lpstr>positive feedback </vt:lpstr>
      <vt:lpstr>Praising Monica</vt:lpstr>
      <vt:lpstr>Feedback should not be….</vt:lpstr>
      <vt:lpstr>Small Group review: Bob’s Story </vt:lpstr>
      <vt:lpstr>PowerPoint Presentation</vt:lpstr>
      <vt:lpstr>Tips for successful coaching conversations </vt:lpstr>
      <vt:lpstr>Coaching Conversations should not be….</vt:lpstr>
      <vt:lpstr>Build Up</vt:lpstr>
      <vt:lpstr>Reflection </vt:lpstr>
      <vt:lpstr>Conversation </vt:lpstr>
      <vt:lpstr>conversation</vt:lpstr>
      <vt:lpstr>Tips for active listening </vt:lpstr>
      <vt:lpstr>conversation </vt:lpstr>
      <vt:lpstr>Employee Responses: Watch out for sidetracking!</vt:lpstr>
      <vt:lpstr>Additional conversation Tips</vt:lpstr>
      <vt:lpstr>Opening – Remember Bob?</vt:lpstr>
      <vt:lpstr>An example for bob</vt:lpstr>
      <vt:lpstr>Follow through </vt:lpstr>
      <vt:lpstr>          If it’s not getting better...</vt:lpstr>
      <vt:lpstr>Management Intervention</vt:lpstr>
      <vt:lpstr>Goal of Corrective Action: Correcting the Problem</vt:lpstr>
      <vt:lpstr>Progressive Discipline MUST consult Employee &amp; Labor Relations</vt:lpstr>
      <vt:lpstr>   Key Takeaways  </vt:lpstr>
      <vt:lpstr>CAMPUS RESOURCES</vt:lpstr>
      <vt:lpstr>Academic &amp; Staff Assistance Program</vt:lpstr>
      <vt:lpstr>Office of the Ombuds</vt:lpstr>
      <vt:lpstr>Employee &amp; Labor Relations  Contact List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 Smith</dc:creator>
  <cp:lastModifiedBy>Jennifer R. Smith</cp:lastModifiedBy>
  <cp:revision>45</cp:revision>
  <cp:lastPrinted>2018-01-31T22:56:33Z</cp:lastPrinted>
  <dcterms:created xsi:type="dcterms:W3CDTF">2018-01-31T18:37:41Z</dcterms:created>
  <dcterms:modified xsi:type="dcterms:W3CDTF">2018-02-06T00:56:23Z</dcterms:modified>
</cp:coreProperties>
</file>