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6" r:id="rId2"/>
    <p:sldId id="299" r:id="rId3"/>
    <p:sldId id="297" r:id="rId4"/>
    <p:sldId id="298" r:id="rId5"/>
    <p:sldId id="266" r:id="rId6"/>
    <p:sldId id="301" r:id="rId7"/>
    <p:sldId id="294" r:id="rId8"/>
    <p:sldId id="303" r:id="rId9"/>
    <p:sldId id="279" r:id="rId10"/>
    <p:sldId id="261" r:id="rId11"/>
    <p:sldId id="302" r:id="rId12"/>
    <p:sldId id="310" r:id="rId13"/>
    <p:sldId id="322" r:id="rId14"/>
    <p:sldId id="317" r:id="rId15"/>
    <p:sldId id="318" r:id="rId16"/>
    <p:sldId id="319" r:id="rId17"/>
    <p:sldId id="320" r:id="rId18"/>
    <p:sldId id="316" r:id="rId19"/>
    <p:sldId id="311" r:id="rId20"/>
    <p:sldId id="312" r:id="rId21"/>
    <p:sldId id="313" r:id="rId22"/>
    <p:sldId id="314" r:id="rId23"/>
    <p:sldId id="315" r:id="rId24"/>
    <p:sldId id="264" r:id="rId25"/>
    <p:sldId id="278" r:id="rId26"/>
    <p:sldId id="304" r:id="rId27"/>
    <p:sldId id="305" r:id="rId28"/>
    <p:sldId id="306" r:id="rId29"/>
    <p:sldId id="307" r:id="rId30"/>
    <p:sldId id="309" r:id="rId31"/>
    <p:sldId id="308" r:id="rId32"/>
    <p:sldId id="284" r:id="rId33"/>
    <p:sldId id="272" r:id="rId34"/>
    <p:sldId id="32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J. Tarsia" initials="RJ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4419" autoAdjust="0"/>
  </p:normalViewPr>
  <p:slideViewPr>
    <p:cSldViewPr>
      <p:cViewPr varScale="1">
        <p:scale>
          <a:sx n="97" d="100"/>
          <a:sy n="97" d="100"/>
        </p:scale>
        <p:origin x="2016" y="84"/>
      </p:cViewPr>
      <p:guideLst>
        <p:guide orient="horz" pos="2160"/>
        <p:guide pos="2880"/>
      </p:guideLst>
    </p:cSldViewPr>
  </p:slideViewPr>
  <p:outlineViewPr>
    <p:cViewPr>
      <p:scale>
        <a:sx n="33" d="100"/>
        <a:sy n="33" d="100"/>
      </p:scale>
      <p:origin x="0" y="7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31527-8D0E-4FB6-9D14-0942CA8CE3A0}" type="doc">
      <dgm:prSet loTypeId="urn:microsoft.com/office/officeart/2005/8/layout/pyramid1" loCatId="pyramid" qsTypeId="urn:microsoft.com/office/officeart/2005/8/quickstyle/3d5" qsCatId="3D" csTypeId="urn:microsoft.com/office/officeart/2005/8/colors/accent1_2" csCatId="accent1" phldr="1"/>
      <dgm:spPr/>
    </dgm:pt>
    <dgm:pt modelId="{32588F8B-F89A-4F7E-BC86-1EB0AA934F18}">
      <dgm:prSet phldrT="[Text]" custT="1"/>
      <dgm:spPr/>
      <dgm:t>
        <a:bodyPr/>
        <a:lstStyle/>
        <a:p>
          <a:endParaRPr lang="en-US" sz="4000" dirty="0" smtClean="0"/>
        </a:p>
        <a:p>
          <a:r>
            <a:rPr lang="en-US" sz="4000" dirty="0" smtClean="0"/>
            <a:t>Fraud </a:t>
          </a:r>
        </a:p>
        <a:p>
          <a:r>
            <a:rPr lang="en-US" sz="4000" dirty="0" smtClean="0"/>
            <a:t>Triangle</a:t>
          </a:r>
          <a:endParaRPr lang="en-US" sz="4000" dirty="0"/>
        </a:p>
      </dgm:t>
    </dgm:pt>
    <dgm:pt modelId="{68EA78A3-0D34-4923-8CF9-0A104372EE6E}" type="parTrans" cxnId="{9F658B14-4A98-4AC7-B849-0A1496A549D8}">
      <dgm:prSet/>
      <dgm:spPr/>
      <dgm:t>
        <a:bodyPr/>
        <a:lstStyle/>
        <a:p>
          <a:endParaRPr lang="en-US"/>
        </a:p>
      </dgm:t>
    </dgm:pt>
    <dgm:pt modelId="{A4A5A9DB-18FB-49B9-AF2D-C7047262734D}" type="sibTrans" cxnId="{9F658B14-4A98-4AC7-B849-0A1496A549D8}">
      <dgm:prSet/>
      <dgm:spPr/>
      <dgm:t>
        <a:bodyPr/>
        <a:lstStyle/>
        <a:p>
          <a:endParaRPr lang="en-US"/>
        </a:p>
      </dgm:t>
    </dgm:pt>
    <dgm:pt modelId="{5C3C1DE9-B4A9-49E0-BA16-6186ADB4051D}" type="pres">
      <dgm:prSet presAssocID="{32B31527-8D0E-4FB6-9D14-0942CA8CE3A0}" presName="Name0" presStyleCnt="0">
        <dgm:presLayoutVars>
          <dgm:dir/>
          <dgm:animLvl val="lvl"/>
          <dgm:resizeHandles val="exact"/>
        </dgm:presLayoutVars>
      </dgm:prSet>
      <dgm:spPr/>
    </dgm:pt>
    <dgm:pt modelId="{EE756AAF-7FA4-4E80-8AAA-8E6257AED2F0}" type="pres">
      <dgm:prSet presAssocID="{32588F8B-F89A-4F7E-BC86-1EB0AA934F18}" presName="Name8" presStyleCnt="0"/>
      <dgm:spPr/>
    </dgm:pt>
    <dgm:pt modelId="{68BB079B-D0AE-4E39-8BD1-632C07E64570}" type="pres">
      <dgm:prSet presAssocID="{32588F8B-F89A-4F7E-BC86-1EB0AA934F18}" presName="level" presStyleLbl="node1" presStyleIdx="0" presStyleCnt="1" custLinFactNeighborX="1613" custLinFactNeighborY="2703">
        <dgm:presLayoutVars>
          <dgm:chMax val="1"/>
          <dgm:bulletEnabled val="1"/>
        </dgm:presLayoutVars>
      </dgm:prSet>
      <dgm:spPr/>
      <dgm:t>
        <a:bodyPr/>
        <a:lstStyle/>
        <a:p>
          <a:endParaRPr lang="en-US"/>
        </a:p>
      </dgm:t>
    </dgm:pt>
    <dgm:pt modelId="{F4FDB592-DE0C-4F5C-83D3-08AA91996EC9}" type="pres">
      <dgm:prSet presAssocID="{32588F8B-F89A-4F7E-BC86-1EB0AA934F18}" presName="levelTx" presStyleLbl="revTx" presStyleIdx="0" presStyleCnt="0">
        <dgm:presLayoutVars>
          <dgm:chMax val="1"/>
          <dgm:bulletEnabled val="1"/>
        </dgm:presLayoutVars>
      </dgm:prSet>
      <dgm:spPr/>
      <dgm:t>
        <a:bodyPr/>
        <a:lstStyle/>
        <a:p>
          <a:endParaRPr lang="en-US"/>
        </a:p>
      </dgm:t>
    </dgm:pt>
  </dgm:ptLst>
  <dgm:cxnLst>
    <dgm:cxn modelId="{3875D23C-E506-4B71-B809-46E3D9C8A359}" type="presOf" srcId="{32B31527-8D0E-4FB6-9D14-0942CA8CE3A0}" destId="{5C3C1DE9-B4A9-49E0-BA16-6186ADB4051D}" srcOrd="0" destOrd="0" presId="urn:microsoft.com/office/officeart/2005/8/layout/pyramid1"/>
    <dgm:cxn modelId="{F1B3EBD6-89CC-44CD-9E6A-C2CE55506D76}" type="presOf" srcId="{32588F8B-F89A-4F7E-BC86-1EB0AA934F18}" destId="{68BB079B-D0AE-4E39-8BD1-632C07E64570}" srcOrd="0" destOrd="0" presId="urn:microsoft.com/office/officeart/2005/8/layout/pyramid1"/>
    <dgm:cxn modelId="{9F658B14-4A98-4AC7-B849-0A1496A549D8}" srcId="{32B31527-8D0E-4FB6-9D14-0942CA8CE3A0}" destId="{32588F8B-F89A-4F7E-BC86-1EB0AA934F18}" srcOrd="0" destOrd="0" parTransId="{68EA78A3-0D34-4923-8CF9-0A104372EE6E}" sibTransId="{A4A5A9DB-18FB-49B9-AF2D-C7047262734D}"/>
    <dgm:cxn modelId="{7EC9D4B1-8379-4CF6-96DB-84490B02967B}" type="presOf" srcId="{32588F8B-F89A-4F7E-BC86-1EB0AA934F18}" destId="{F4FDB592-DE0C-4F5C-83D3-08AA91996EC9}" srcOrd="1" destOrd="0" presId="urn:microsoft.com/office/officeart/2005/8/layout/pyramid1"/>
    <dgm:cxn modelId="{48BF16DC-1E2D-43CB-9C85-2DD75B252065}" type="presParOf" srcId="{5C3C1DE9-B4A9-49E0-BA16-6186ADB4051D}" destId="{EE756AAF-7FA4-4E80-8AAA-8E6257AED2F0}" srcOrd="0" destOrd="0" presId="urn:microsoft.com/office/officeart/2005/8/layout/pyramid1"/>
    <dgm:cxn modelId="{ED47B4F4-E92F-48A4-AD25-19E9CDFCFE38}" type="presParOf" srcId="{EE756AAF-7FA4-4E80-8AAA-8E6257AED2F0}" destId="{68BB079B-D0AE-4E39-8BD1-632C07E64570}" srcOrd="0" destOrd="0" presId="urn:microsoft.com/office/officeart/2005/8/layout/pyramid1"/>
    <dgm:cxn modelId="{DED83ED8-5B76-4934-9501-FBE897CA7CB7}" type="presParOf" srcId="{EE756AAF-7FA4-4E80-8AAA-8E6257AED2F0}" destId="{F4FDB592-DE0C-4F5C-83D3-08AA91996EC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B079B-D0AE-4E39-8BD1-632C07E64570}">
      <dsp:nvSpPr>
        <dsp:cNvPr id="0" name=""/>
        <dsp:cNvSpPr/>
      </dsp:nvSpPr>
      <dsp:spPr>
        <a:xfrm>
          <a:off x="0" y="0"/>
          <a:ext cx="4724399" cy="2819401"/>
        </a:xfrm>
        <a:prstGeom prst="trapezoid">
          <a:avLst>
            <a:gd name="adj" fmla="val 83784"/>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r>
            <a:rPr lang="en-US" sz="4000" kern="1200" dirty="0" smtClean="0"/>
            <a:t>Fraud </a:t>
          </a:r>
        </a:p>
        <a:p>
          <a:pPr lvl="0" algn="ctr" defTabSz="1778000">
            <a:lnSpc>
              <a:spcPct val="90000"/>
            </a:lnSpc>
            <a:spcBef>
              <a:spcPct val="0"/>
            </a:spcBef>
            <a:spcAft>
              <a:spcPct val="35000"/>
            </a:spcAft>
          </a:pPr>
          <a:r>
            <a:rPr lang="en-US" sz="4000" kern="1200" dirty="0" smtClean="0"/>
            <a:t>Triangle</a:t>
          </a:r>
          <a:endParaRPr lang="en-US" sz="4000" kern="1200" dirty="0"/>
        </a:p>
      </dsp:txBody>
      <dsp:txXfrm>
        <a:off x="0" y="0"/>
        <a:ext cx="4724399" cy="28194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879166-C99C-4C53-B441-5E34A0E5E3C6}" type="datetimeFigureOut">
              <a:rPr lang="en-US" smtClean="0"/>
              <a:t>1/11/2019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DFFB06-DF98-47A1-A935-05285647A127}" type="slidenum">
              <a:rPr lang="en-US" smtClean="0"/>
              <a:t>‹#›</a:t>
            </a:fld>
            <a:endParaRPr lang="en-US" dirty="0"/>
          </a:p>
        </p:txBody>
      </p:sp>
    </p:spTree>
    <p:extLst>
      <p:ext uri="{BB962C8B-B14F-4D97-AF65-F5344CB8AC3E}">
        <p14:creationId xmlns:p14="http://schemas.microsoft.com/office/powerpoint/2010/main" val="2068344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E050BB-2665-44B5-8462-D1008178F67F}" type="datetimeFigureOut">
              <a:rPr lang="en-US" smtClean="0"/>
              <a:t>1/11/2019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67521-A8DC-4961-9C2A-3F2CE21DD468}" type="slidenum">
              <a:rPr lang="en-US" smtClean="0"/>
              <a:t>‹#›</a:t>
            </a:fld>
            <a:endParaRPr lang="en-US" dirty="0"/>
          </a:p>
        </p:txBody>
      </p:sp>
    </p:spTree>
    <p:extLst>
      <p:ext uri="{BB962C8B-B14F-4D97-AF65-F5344CB8AC3E}">
        <p14:creationId xmlns:p14="http://schemas.microsoft.com/office/powerpoint/2010/main" val="2885469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1</a:t>
            </a:fld>
            <a:endParaRPr lang="en-US" dirty="0"/>
          </a:p>
        </p:txBody>
      </p:sp>
    </p:spTree>
    <p:extLst>
      <p:ext uri="{BB962C8B-B14F-4D97-AF65-F5344CB8AC3E}">
        <p14:creationId xmlns:p14="http://schemas.microsoft.com/office/powerpoint/2010/main" val="364631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33</a:t>
            </a:fld>
            <a:endParaRPr lang="en-US" dirty="0"/>
          </a:p>
        </p:txBody>
      </p:sp>
    </p:spTree>
    <p:extLst>
      <p:ext uri="{BB962C8B-B14F-4D97-AF65-F5344CB8AC3E}">
        <p14:creationId xmlns:p14="http://schemas.microsoft.com/office/powerpoint/2010/main" val="18934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2</a:t>
            </a:fld>
            <a:endParaRPr lang="en-US" dirty="0"/>
          </a:p>
        </p:txBody>
      </p:sp>
    </p:spTree>
    <p:extLst>
      <p:ext uri="{BB962C8B-B14F-4D97-AF65-F5344CB8AC3E}">
        <p14:creationId xmlns:p14="http://schemas.microsoft.com/office/powerpoint/2010/main" val="256799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3</a:t>
            </a:fld>
            <a:endParaRPr lang="en-US" dirty="0"/>
          </a:p>
        </p:txBody>
      </p:sp>
    </p:spTree>
    <p:extLst>
      <p:ext uri="{BB962C8B-B14F-4D97-AF65-F5344CB8AC3E}">
        <p14:creationId xmlns:p14="http://schemas.microsoft.com/office/powerpoint/2010/main" val="12995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3E67521-A8DC-4961-9C2A-3F2CE21DD468}" type="slidenum">
              <a:rPr lang="en-US" smtClean="0"/>
              <a:t>4</a:t>
            </a:fld>
            <a:endParaRPr lang="en-US" dirty="0"/>
          </a:p>
        </p:txBody>
      </p:sp>
    </p:spTree>
    <p:extLst>
      <p:ext uri="{BB962C8B-B14F-4D97-AF65-F5344CB8AC3E}">
        <p14:creationId xmlns:p14="http://schemas.microsoft.com/office/powerpoint/2010/main" val="170180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5</a:t>
            </a:fld>
            <a:endParaRPr lang="en-US" dirty="0"/>
          </a:p>
        </p:txBody>
      </p:sp>
    </p:spTree>
    <p:extLst>
      <p:ext uri="{BB962C8B-B14F-4D97-AF65-F5344CB8AC3E}">
        <p14:creationId xmlns:p14="http://schemas.microsoft.com/office/powerpoint/2010/main" val="274607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6</a:t>
            </a:fld>
            <a:endParaRPr lang="en-US" dirty="0"/>
          </a:p>
        </p:txBody>
      </p:sp>
    </p:spTree>
    <p:extLst>
      <p:ext uri="{BB962C8B-B14F-4D97-AF65-F5344CB8AC3E}">
        <p14:creationId xmlns:p14="http://schemas.microsoft.com/office/powerpoint/2010/main" val="335344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7</a:t>
            </a:fld>
            <a:endParaRPr lang="en-US" dirty="0"/>
          </a:p>
        </p:txBody>
      </p:sp>
    </p:spTree>
    <p:extLst>
      <p:ext uri="{BB962C8B-B14F-4D97-AF65-F5344CB8AC3E}">
        <p14:creationId xmlns:p14="http://schemas.microsoft.com/office/powerpoint/2010/main" val="30393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8</a:t>
            </a:fld>
            <a:endParaRPr lang="en-US" dirty="0"/>
          </a:p>
        </p:txBody>
      </p:sp>
    </p:spTree>
    <p:extLst>
      <p:ext uri="{BB962C8B-B14F-4D97-AF65-F5344CB8AC3E}">
        <p14:creationId xmlns:p14="http://schemas.microsoft.com/office/powerpoint/2010/main" val="152456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67521-A8DC-4961-9C2A-3F2CE21DD468}" type="slidenum">
              <a:rPr lang="en-US" smtClean="0"/>
              <a:t>31</a:t>
            </a:fld>
            <a:endParaRPr lang="en-US" dirty="0"/>
          </a:p>
        </p:txBody>
      </p:sp>
    </p:spTree>
    <p:extLst>
      <p:ext uri="{BB962C8B-B14F-4D97-AF65-F5344CB8AC3E}">
        <p14:creationId xmlns:p14="http://schemas.microsoft.com/office/powerpoint/2010/main" val="66026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29E43D5-085F-4678-8526-E23BD9AE0D20}" type="datetime1">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D0B5FC2-B5AB-48B1-AD20-875C37C9E2A4}"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3AA60-6CBB-4FEE-B02A-CC2EF05C7AFE}" type="datetime1">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08F21-BAB2-410E-BF8B-01FA9365165E}" type="datetime1">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C1FF-EBB1-4600-A17F-3EA8B1BD5AA2}" type="datetime1">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4AD3831-F215-4932-96EE-612AD2514B35}" type="datetime1">
              <a:rPr lang="en-US" smtClean="0"/>
              <a:t>1/11/2019</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B5FC2-B5AB-48B1-AD20-875C37C9E2A4}"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F8B08-C1AB-47F7-8DED-97F4D013FFB7}" type="datetime1">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72CC16-F91C-4051-BB84-A9C778BB80EB}" type="datetime1">
              <a:rPr lang="en-US" smtClean="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E4B31-BB82-4E77-94C0-3F6718B5BB1D}" type="datetime1">
              <a:rPr lang="en-US" smtClean="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3D60A4DF-275F-428D-8D56-38318E3598DB}" type="datetime1">
              <a:rPr lang="en-US" smtClean="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6C855A-0355-46E2-BC27-D93E5A2E0AB6}" type="datetime1">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0B5FC2-B5AB-48B1-AD20-875C37C9E2A4}"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0D0331AD-46AD-4A72-8D37-B374B1CA9A96}" type="datetime1">
              <a:rPr lang="en-US" smtClean="0"/>
              <a:t>1/11/2019</a:t>
            </a:fld>
            <a:endParaRPr lang="en-US" dirty="0"/>
          </a:p>
        </p:txBody>
      </p:sp>
      <p:sp>
        <p:nvSpPr>
          <p:cNvPr id="7" name="Slide Number Placeholder 6"/>
          <p:cNvSpPr>
            <a:spLocks noGrp="1"/>
          </p:cNvSpPr>
          <p:nvPr>
            <p:ph type="sldNum" sz="quarter" idx="12"/>
          </p:nvPr>
        </p:nvSpPr>
        <p:spPr/>
        <p:txBody>
          <a:bodyPr/>
          <a:lstStyle/>
          <a:p>
            <a:fld id="{CD0B5FC2-B5AB-48B1-AD20-875C37C9E2A4}"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67F7723-201D-4A00-AC1D-37A131A3CB06}" type="datetime1">
              <a:rPr lang="en-US" smtClean="0"/>
              <a:t>1/11/2019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D0B5FC2-B5AB-48B1-AD20-875C37C9E2A4}"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ucop.edu/audit/reports/?action=public_search" TargetMode="External"/><Relationship Id="rId2" Type="http://schemas.openxmlformats.org/officeDocument/2006/relationships/hyperlink" Target="http://www.audit.ucsb.edu/" TargetMode="External"/><Relationship Id="rId1" Type="http://schemas.openxmlformats.org/officeDocument/2006/relationships/slideLayout" Target="../slideLayouts/slideLayout2.xml"/><Relationship Id="rId5" Type="http://schemas.openxmlformats.org/officeDocument/2006/relationships/hyperlink" Target="http://www.universityofcalifornia.edu/hotline" TargetMode="External"/><Relationship Id="rId4" Type="http://schemas.openxmlformats.org/officeDocument/2006/relationships/hyperlink" Target="http://www.vcadmin.ucsb.edu/whistleblowe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aeandersen@ucsb.edu" TargetMode="External"/><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mailto:irene.camargo@audit.ucsb.edu" TargetMode="External"/><Relationship Id="rId4" Type="http://schemas.openxmlformats.org/officeDocument/2006/relationships/hyperlink" Target="mailto:antonio.m.melendez@audit.ucsb.edu"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648200"/>
            <a:ext cx="6662605" cy="990600"/>
          </a:xfrm>
        </p:spPr>
        <p:txBody>
          <a:bodyPr>
            <a:noAutofit/>
          </a:bodyPr>
          <a:lstStyle/>
          <a:p>
            <a:r>
              <a:rPr lang="en-US" b="1" dirty="0" smtClean="0"/>
              <a:t>University of California, Santa Barbara</a:t>
            </a:r>
            <a:endParaRPr lang="en-US" b="1" dirty="0"/>
          </a:p>
        </p:txBody>
      </p:sp>
      <p:sp>
        <p:nvSpPr>
          <p:cNvPr id="2" name="Title 1"/>
          <p:cNvSpPr>
            <a:spLocks noGrp="1"/>
          </p:cNvSpPr>
          <p:nvPr>
            <p:ph type="ctrTitle"/>
          </p:nvPr>
        </p:nvSpPr>
        <p:spPr>
          <a:xfrm>
            <a:off x="533400" y="3124200"/>
            <a:ext cx="6629400" cy="1295401"/>
          </a:xfrm>
        </p:spPr>
        <p:txBody>
          <a:bodyPr/>
          <a:lstStyle/>
          <a:p>
            <a:r>
              <a:rPr lang="en-US" sz="2400" dirty="0" smtClean="0">
                <a:latin typeface="Georgia" pitchFamily="18" charset="0"/>
              </a:rPr>
              <a:t/>
            </a:r>
            <a:br>
              <a:rPr lang="en-US" sz="2400" dirty="0" smtClean="0">
                <a:latin typeface="Georgia" pitchFamily="18" charset="0"/>
              </a:rPr>
            </a:br>
            <a:r>
              <a:rPr lang="en-US" sz="2400" dirty="0" smtClean="0">
                <a:latin typeface="Calibri" panose="020F0502020204030204" pitchFamily="34" charset="0"/>
                <a:cs typeface="Calibri" panose="020F0502020204030204" pitchFamily="34" charset="0"/>
              </a:rPr>
              <a:t>INTRODUCTION to </a:t>
            </a:r>
            <a:r>
              <a:rPr lang="en-US" sz="2400" dirty="0">
                <a:latin typeface="Georgia" pitchFamily="18" charset="0"/>
              </a:rPr>
              <a:t/>
            </a:r>
            <a:br>
              <a:rPr lang="en-US" sz="2400" dirty="0">
                <a:latin typeface="Georgia" pitchFamily="18" charset="0"/>
              </a:rPr>
            </a:br>
            <a:r>
              <a:rPr lang="en-US" sz="2400" dirty="0" smtClean="0">
                <a:latin typeface="Calibri" pitchFamily="34" charset="0"/>
              </a:rPr>
              <a:t>audit and advisory services</a:t>
            </a:r>
            <a:r>
              <a:rPr lang="en-US" sz="2400" dirty="0">
                <a:latin typeface="Calibri" pitchFamily="34" charset="0"/>
              </a:rPr>
              <a:t/>
            </a:r>
            <a:br>
              <a:rPr lang="en-US" sz="2400" dirty="0">
                <a:latin typeface="Calibri" pitchFamily="34" charset="0"/>
              </a:rPr>
            </a:br>
            <a:endParaRPr lang="en-US" sz="2400" dirty="0">
              <a:latin typeface="Calibri" pitchFamily="34" charset="0"/>
            </a:endParaRPr>
          </a:p>
        </p:txBody>
      </p:sp>
      <p:pic>
        <p:nvPicPr>
          <p:cNvPr id="4" name="Picture 1" descr="Description: C:\Users\jshar\Desktop\ucsbwave-cmyk.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1064"/>
            <a:ext cx="1295400" cy="68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82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Audit Services plan </a:t>
            </a:r>
            <a:r>
              <a:rPr lang="en-US" dirty="0"/>
              <a:t/>
            </a:r>
            <a:br>
              <a:rPr lang="en-US" dirty="0"/>
            </a:br>
            <a:r>
              <a:rPr lang="en-US" dirty="0" smtClean="0"/>
              <a:t>FY 2017-18</a:t>
            </a:r>
            <a:endParaRPr lang="en-US" dirty="0"/>
          </a:p>
        </p:txBody>
      </p:sp>
      <p:sp>
        <p:nvSpPr>
          <p:cNvPr id="3" name="Content Placeholder 2"/>
          <p:cNvSpPr>
            <a:spLocks noGrp="1"/>
          </p:cNvSpPr>
          <p:nvPr>
            <p:ph idx="1"/>
          </p:nvPr>
        </p:nvSpPr>
        <p:spPr>
          <a:xfrm>
            <a:off x="571500" y="1700109"/>
            <a:ext cx="8229600" cy="4373563"/>
          </a:xfrm>
        </p:spPr>
        <p:txBody>
          <a:bodyPr>
            <a:normAutofit/>
          </a:bodyPr>
          <a:lstStyle/>
          <a:p>
            <a:pPr marL="114300" indent="0" algn="ctr">
              <a:buNone/>
            </a:pPr>
            <a:endParaRPr lang="en-US" sz="2600" dirty="0">
              <a:latin typeface="Arial" pitchFamily="34" charset="0"/>
              <a:cs typeface="Arial" pitchFamily="34" charset="0"/>
            </a:endParaRPr>
          </a:p>
          <a:p>
            <a:pPr marL="114300" indent="0" algn="ctr">
              <a:buNone/>
            </a:pPr>
            <a:endParaRPr lang="en-US" sz="2200" dirty="0" smtClean="0"/>
          </a:p>
          <a:p>
            <a:pPr marL="114300" indent="0" algn="ctr">
              <a:buNone/>
            </a:pPr>
            <a:endParaRPr lang="en-US" dirty="0"/>
          </a:p>
          <a:p>
            <a:pPr marL="114300" indent="0" algn="ctr">
              <a:buNone/>
            </a:pPr>
            <a:r>
              <a:rPr lang="en-US" dirty="0"/>
              <a:t>	 </a:t>
            </a:r>
          </a:p>
          <a:p>
            <a:pPr marL="114300" indent="0">
              <a:buNone/>
            </a:pPr>
            <a:endParaRPr lang="en-US" dirty="0"/>
          </a:p>
        </p:txBody>
      </p:sp>
      <p:cxnSp>
        <p:nvCxnSpPr>
          <p:cNvPr id="4" name="Straight Connector 3"/>
          <p:cNvCxnSpPr/>
          <p:nvPr/>
        </p:nvCxnSpPr>
        <p:spPr>
          <a:xfrm>
            <a:off x="914400" y="6361266"/>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D0B5FC2-B5AB-48B1-AD20-875C37C9E2A4}" type="slidenum">
              <a:rPr lang="en-US" smtClean="0"/>
              <a:t>10</a:t>
            </a:fld>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Font typeface="Arial" pitchFamily="34" charset="0"/>
              <a:buNone/>
            </a:pPr>
            <a:r>
              <a:rPr lang="en-US" smtClean="0"/>
              <a:t>	 </a:t>
            </a:r>
          </a:p>
          <a:p>
            <a:pPr marL="114300" indent="0">
              <a:buFont typeface="Arial" pitchFamily="34" charset="0"/>
              <a:buNone/>
            </a:pPr>
            <a:endParaRPr lang="en-US" dirty="0"/>
          </a:p>
        </p:txBody>
      </p:sp>
      <p:pic>
        <p:nvPicPr>
          <p:cNvPr id="7" name="Picture 6"/>
          <p:cNvPicPr>
            <a:picLocks noChangeAspect="1"/>
          </p:cNvPicPr>
          <p:nvPr/>
        </p:nvPicPr>
        <p:blipFill>
          <a:blip r:embed="rId2"/>
          <a:stretch>
            <a:fillRect/>
          </a:stretch>
        </p:blipFill>
        <p:spPr>
          <a:xfrm>
            <a:off x="1831316" y="1795768"/>
            <a:ext cx="5450296" cy="4304149"/>
          </a:xfrm>
          <a:prstGeom prst="rect">
            <a:avLst/>
          </a:prstGeom>
        </p:spPr>
      </p:pic>
    </p:spTree>
    <p:extLst>
      <p:ext uri="{BB962C8B-B14F-4D97-AF65-F5344CB8AC3E}">
        <p14:creationId xmlns:p14="http://schemas.microsoft.com/office/powerpoint/2010/main" val="216688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Audit Services plan </a:t>
            </a:r>
            <a:r>
              <a:rPr lang="en-US" dirty="0"/>
              <a:t/>
            </a:r>
            <a:br>
              <a:rPr lang="en-US" dirty="0"/>
            </a:br>
            <a:r>
              <a:rPr lang="en-US" dirty="0" smtClean="0"/>
              <a:t>FY 2017-18</a:t>
            </a:r>
            <a:endParaRPr lang="en-US" dirty="0"/>
          </a:p>
        </p:txBody>
      </p:sp>
      <p:sp>
        <p:nvSpPr>
          <p:cNvPr id="3" name="Content Placeholder 2"/>
          <p:cNvSpPr>
            <a:spLocks noGrp="1"/>
          </p:cNvSpPr>
          <p:nvPr>
            <p:ph idx="1"/>
          </p:nvPr>
        </p:nvSpPr>
        <p:spPr>
          <a:xfrm>
            <a:off x="571500" y="1700109"/>
            <a:ext cx="8229600" cy="4373563"/>
          </a:xfrm>
        </p:spPr>
        <p:txBody>
          <a:bodyPr>
            <a:normAutofit/>
          </a:bodyPr>
          <a:lstStyle/>
          <a:p>
            <a:pPr marL="114300" indent="0" algn="ctr">
              <a:buNone/>
            </a:pPr>
            <a:endParaRPr lang="en-US" sz="2600" dirty="0">
              <a:latin typeface="Arial" pitchFamily="34" charset="0"/>
              <a:cs typeface="Arial" pitchFamily="34" charset="0"/>
            </a:endParaRPr>
          </a:p>
          <a:p>
            <a:pPr marL="114300" indent="0" algn="ctr">
              <a:buNone/>
            </a:pPr>
            <a:endParaRPr lang="en-US" sz="2200" dirty="0" smtClean="0"/>
          </a:p>
          <a:p>
            <a:pPr marL="114300" indent="0" algn="ctr">
              <a:buNone/>
            </a:pPr>
            <a:endParaRPr lang="en-US" dirty="0"/>
          </a:p>
          <a:p>
            <a:pPr marL="114300" indent="0" algn="ctr">
              <a:buNone/>
            </a:pPr>
            <a:r>
              <a:rPr lang="en-US" dirty="0"/>
              <a:t>	 </a:t>
            </a:r>
          </a:p>
          <a:p>
            <a:pPr marL="114300" indent="0">
              <a:buNone/>
            </a:pPr>
            <a:endParaRPr lang="en-US" dirty="0"/>
          </a:p>
        </p:txBody>
      </p:sp>
      <p:cxnSp>
        <p:nvCxnSpPr>
          <p:cNvPr id="4" name="Straight Connector 3"/>
          <p:cNvCxnSpPr/>
          <p:nvPr/>
        </p:nvCxnSpPr>
        <p:spPr>
          <a:xfrm>
            <a:off x="784564" y="6528875"/>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D0B5FC2-B5AB-48B1-AD20-875C37C9E2A4}" type="slidenum">
              <a:rPr lang="en-US" smtClean="0"/>
              <a:t>11</a:t>
            </a:fld>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Font typeface="Arial" pitchFamily="34" charset="0"/>
              <a:buNone/>
            </a:pPr>
            <a:r>
              <a:rPr lang="en-US" smtClean="0"/>
              <a:t>	 </a:t>
            </a:r>
          </a:p>
          <a:p>
            <a:pPr marL="114300" indent="0">
              <a:buFont typeface="Arial" pitchFamily="34" charset="0"/>
              <a:buNone/>
            </a:pPr>
            <a:endParaRPr lang="en-US" dirty="0"/>
          </a:p>
        </p:txBody>
      </p:sp>
      <p:pic>
        <p:nvPicPr>
          <p:cNvPr id="8" name="Picture 7"/>
          <p:cNvPicPr>
            <a:picLocks noChangeAspect="1"/>
          </p:cNvPicPr>
          <p:nvPr/>
        </p:nvPicPr>
        <p:blipFill>
          <a:blip r:embed="rId2"/>
          <a:stretch>
            <a:fillRect/>
          </a:stretch>
        </p:blipFill>
        <p:spPr>
          <a:xfrm>
            <a:off x="1694438" y="1700109"/>
            <a:ext cx="5755123" cy="4718713"/>
          </a:xfrm>
          <a:prstGeom prst="rect">
            <a:avLst/>
          </a:prstGeom>
        </p:spPr>
      </p:pic>
    </p:spTree>
    <p:extLst>
      <p:ext uri="{BB962C8B-B14F-4D97-AF65-F5344CB8AC3E}">
        <p14:creationId xmlns:p14="http://schemas.microsoft.com/office/powerpoint/2010/main" val="2236848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 </a:t>
            </a:r>
            <a:endParaRPr lang="en-US" dirty="0"/>
          </a:p>
        </p:txBody>
      </p:sp>
      <p:sp>
        <p:nvSpPr>
          <p:cNvPr id="3" name="Content Placeholder 2"/>
          <p:cNvSpPr>
            <a:spLocks noGrp="1"/>
          </p:cNvSpPr>
          <p:nvPr>
            <p:ph idx="1"/>
          </p:nvPr>
        </p:nvSpPr>
        <p:spPr>
          <a:xfrm>
            <a:off x="457200" y="1752600"/>
            <a:ext cx="8229600" cy="4603750"/>
          </a:xfrm>
        </p:spPr>
        <p:txBody>
          <a:bodyPr>
            <a:normAutofit/>
          </a:bodyPr>
          <a:lstStyle/>
          <a:p>
            <a:pPr marL="114300" indent="0" algn="ctr">
              <a:buNone/>
            </a:pPr>
            <a:r>
              <a:rPr lang="en-US" b="1" dirty="0" smtClean="0"/>
              <a:t>Generally, a good rule of thumb is, we audit against policy. </a:t>
            </a:r>
          </a:p>
          <a:p>
            <a:pPr marL="114300" indent="0" algn="ctr">
              <a:buNone/>
            </a:pPr>
            <a:endParaRPr lang="en-US" b="1" dirty="0"/>
          </a:p>
        </p:txBody>
      </p:sp>
      <p:sp>
        <p:nvSpPr>
          <p:cNvPr id="4" name="Slide Number Placeholder 3"/>
          <p:cNvSpPr>
            <a:spLocks noGrp="1"/>
          </p:cNvSpPr>
          <p:nvPr>
            <p:ph type="sldNum" sz="quarter" idx="12"/>
          </p:nvPr>
        </p:nvSpPr>
        <p:spPr/>
        <p:txBody>
          <a:bodyPr/>
          <a:lstStyle/>
          <a:p>
            <a:fld id="{CD0B5FC2-B5AB-48B1-AD20-875C37C9E2A4}" type="slidenum">
              <a:rPr lang="en-US" smtClean="0"/>
              <a:t>12</a:t>
            </a:fld>
            <a:endParaRPr lang="en-US" dirty="0"/>
          </a:p>
        </p:txBody>
      </p:sp>
      <p:pic>
        <p:nvPicPr>
          <p:cNvPr id="6" name="Picture 5" descr="A rule of thumb (경험에 근거한 규칙, 어림짐작) :: 정신없는 한군의 프리로그"/>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178" y="3126733"/>
            <a:ext cx="2654572" cy="3229617"/>
          </a:xfrm>
          <a:prstGeom prst="rect">
            <a:avLst/>
          </a:prstGeom>
        </p:spPr>
      </p:pic>
    </p:spTree>
    <p:extLst>
      <p:ext uri="{BB962C8B-B14F-4D97-AF65-F5344CB8AC3E}">
        <p14:creationId xmlns:p14="http://schemas.microsoft.com/office/powerpoint/2010/main" val="133201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 </a:t>
            </a:r>
            <a:endParaRPr lang="en-US" dirty="0"/>
          </a:p>
        </p:txBody>
      </p:sp>
      <p:sp>
        <p:nvSpPr>
          <p:cNvPr id="3" name="Content Placeholder 2"/>
          <p:cNvSpPr>
            <a:spLocks noGrp="1"/>
          </p:cNvSpPr>
          <p:nvPr>
            <p:ph idx="1"/>
          </p:nvPr>
        </p:nvSpPr>
        <p:spPr>
          <a:xfrm>
            <a:off x="457200" y="1752600"/>
            <a:ext cx="8229600" cy="4603750"/>
          </a:xfrm>
        </p:spPr>
        <p:txBody>
          <a:bodyPr>
            <a:normAutofit fontScale="70000" lnSpcReduction="20000"/>
          </a:bodyPr>
          <a:lstStyle/>
          <a:p>
            <a:pPr marL="114300" indent="0" algn="ctr">
              <a:buNone/>
            </a:pPr>
            <a:r>
              <a:rPr lang="en-US" sz="4600" dirty="0" smtClean="0"/>
              <a:t>Travel Reimbursements</a:t>
            </a:r>
          </a:p>
          <a:p>
            <a:pPr marL="0" indent="0">
              <a:spcBef>
                <a:spcPts val="0"/>
              </a:spcBef>
              <a:buClr>
                <a:schemeClr val="accent1">
                  <a:lumMod val="50000"/>
                </a:schemeClr>
              </a:buClr>
              <a:buNone/>
            </a:pPr>
            <a:r>
              <a:rPr lang="en-US" sz="2800" dirty="0"/>
              <a:t>Verify that adequate supporting documentation exists. Specifically, test for the following:</a:t>
            </a:r>
          </a:p>
          <a:p>
            <a:pPr indent="-342900">
              <a:spcBef>
                <a:spcPts val="0"/>
              </a:spcBef>
              <a:buClr>
                <a:schemeClr val="accent1">
                  <a:lumMod val="50000"/>
                </a:schemeClr>
              </a:buClr>
            </a:pPr>
            <a:endParaRPr lang="en-US" sz="2500" dirty="0"/>
          </a:p>
          <a:p>
            <a:pPr lvl="0"/>
            <a:r>
              <a:rPr lang="en-US" sz="2800" dirty="0"/>
              <a:t>Purpose of the trip, supporting records, and other information demonstrate that the travel is for University purposes. (An agenda, itemized receipt, or other supporting documentation for all registration fees.)</a:t>
            </a:r>
            <a:endParaRPr lang="en-US" sz="2500" dirty="0"/>
          </a:p>
          <a:p>
            <a:pPr lvl="0"/>
            <a:r>
              <a:rPr lang="en-US" sz="2800" dirty="0"/>
              <a:t>Reasonable transportation charges. </a:t>
            </a:r>
          </a:p>
          <a:p>
            <a:pPr lvl="1"/>
            <a:r>
              <a:rPr lang="en-US" dirty="0"/>
              <a:t>Air travel - coach class air travel </a:t>
            </a:r>
          </a:p>
          <a:p>
            <a:pPr lvl="1"/>
            <a:r>
              <a:rPr lang="en-US" dirty="0"/>
              <a:t>Automobile - the most economical route was used documented using </a:t>
            </a:r>
            <a:r>
              <a:rPr lang="en-US" dirty="0" err="1"/>
              <a:t>mapquest</a:t>
            </a:r>
            <a:endParaRPr lang="en-US" dirty="0"/>
          </a:p>
          <a:p>
            <a:pPr lvl="1"/>
            <a:r>
              <a:rPr lang="en-US" dirty="0"/>
              <a:t>Bus, train fares, parking fees</a:t>
            </a:r>
          </a:p>
          <a:p>
            <a:pPr lvl="1"/>
            <a:r>
              <a:rPr lang="en-US" dirty="0"/>
              <a:t>Mileage reimbursement </a:t>
            </a:r>
            <a:r>
              <a:rPr lang="en-US" dirty="0" smtClean="0"/>
              <a:t>at correct rate</a:t>
            </a:r>
            <a:endParaRPr lang="en-US" dirty="0"/>
          </a:p>
          <a:p>
            <a:pPr lvl="0"/>
            <a:r>
              <a:rPr lang="en-US" sz="2800" dirty="0"/>
              <a:t>If the traveler mingled personal and business activities, an adequate explanation and records exist to demonstrate the University only paid for expenses directly associated with University business</a:t>
            </a:r>
            <a:r>
              <a:rPr lang="en-US" dirty="0"/>
              <a:t>. </a:t>
            </a:r>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13</a:t>
            </a:fld>
            <a:endParaRPr lang="en-US" dirty="0"/>
          </a:p>
        </p:txBody>
      </p:sp>
    </p:spTree>
    <p:extLst>
      <p:ext uri="{BB962C8B-B14F-4D97-AF65-F5344CB8AC3E}">
        <p14:creationId xmlns:p14="http://schemas.microsoft.com/office/powerpoint/2010/main" val="1794587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 </a:t>
            </a:r>
            <a:endParaRPr lang="en-US" dirty="0"/>
          </a:p>
        </p:txBody>
      </p:sp>
      <p:sp>
        <p:nvSpPr>
          <p:cNvPr id="3" name="Content Placeholder 2"/>
          <p:cNvSpPr>
            <a:spLocks noGrp="1"/>
          </p:cNvSpPr>
          <p:nvPr>
            <p:ph idx="1"/>
          </p:nvPr>
        </p:nvSpPr>
        <p:spPr>
          <a:xfrm>
            <a:off x="457200" y="1752600"/>
            <a:ext cx="8229600" cy="4603750"/>
          </a:xfrm>
        </p:spPr>
        <p:txBody>
          <a:bodyPr>
            <a:normAutofit fontScale="70000" lnSpcReduction="20000"/>
          </a:bodyPr>
          <a:lstStyle/>
          <a:p>
            <a:pPr marL="114300" indent="0" algn="ctr">
              <a:buNone/>
            </a:pPr>
            <a:r>
              <a:rPr lang="en-US" sz="4600" dirty="0" smtClean="0"/>
              <a:t>Travel Reimbursements</a:t>
            </a:r>
          </a:p>
          <a:p>
            <a:pPr marL="114300" indent="0" algn="ctr">
              <a:buNone/>
            </a:pPr>
            <a:endParaRPr lang="en-US" sz="4600" dirty="0" smtClean="0"/>
          </a:p>
          <a:p>
            <a:pPr marL="0" indent="0">
              <a:spcBef>
                <a:spcPts val="0"/>
              </a:spcBef>
              <a:buClr>
                <a:schemeClr val="accent1">
                  <a:lumMod val="50000"/>
                </a:schemeClr>
              </a:buClr>
              <a:buNone/>
            </a:pPr>
            <a:r>
              <a:rPr lang="en-US" sz="2800" dirty="0"/>
              <a:t>Verify that adequate supporting documentation exists. Specifically, test for the following:</a:t>
            </a:r>
          </a:p>
          <a:p>
            <a:pPr indent="-342900">
              <a:spcBef>
                <a:spcPts val="0"/>
              </a:spcBef>
              <a:buClr>
                <a:schemeClr val="accent1">
                  <a:lumMod val="50000"/>
                </a:schemeClr>
              </a:buClr>
            </a:pPr>
            <a:endParaRPr lang="en-US" dirty="0">
              <a:solidFill>
                <a:prstClr val="black"/>
              </a:solidFill>
            </a:endParaRPr>
          </a:p>
          <a:p>
            <a:r>
              <a:rPr lang="en-US" sz="2800" dirty="0"/>
              <a:t>Meals are within prescribed policy limits. </a:t>
            </a:r>
            <a:endParaRPr lang="en-US" sz="2800" dirty="0" smtClean="0"/>
          </a:p>
          <a:p>
            <a:r>
              <a:rPr lang="en-US" sz="2800" dirty="0" smtClean="0"/>
              <a:t>Reasonable </a:t>
            </a:r>
            <a:r>
              <a:rPr lang="en-US" sz="2800" dirty="0"/>
              <a:t>lodging expenses. (maximum lodging reimbursement of $275 per night, before taxes and mandatory hotel fees, exceptions are allowed if a hotel rate at $275 is not available, however traveler must submit additional documentation that support higher price)</a:t>
            </a:r>
            <a:endParaRPr lang="en-US" sz="2800" dirty="0">
              <a:solidFill>
                <a:schemeClr val="tx1"/>
              </a:solidFill>
            </a:endParaRPr>
          </a:p>
          <a:p>
            <a:pPr lvl="0"/>
            <a:r>
              <a:rPr lang="en-US" sz="2800" dirty="0"/>
              <a:t>Travel advance cleared with expense voucher.</a:t>
            </a:r>
          </a:p>
          <a:p>
            <a:pPr lvl="0"/>
            <a:r>
              <a:rPr lang="en-US" sz="2800" dirty="0"/>
              <a:t>Verify that an adequate review for appropriate authorization was performed.</a:t>
            </a:r>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14</a:t>
            </a:fld>
            <a:endParaRPr lang="en-US" dirty="0"/>
          </a:p>
        </p:txBody>
      </p:sp>
    </p:spTree>
    <p:extLst>
      <p:ext uri="{BB962C8B-B14F-4D97-AF65-F5344CB8AC3E}">
        <p14:creationId xmlns:p14="http://schemas.microsoft.com/office/powerpoint/2010/main" val="261161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 </a:t>
            </a:r>
            <a:endParaRPr lang="en-US" dirty="0"/>
          </a:p>
        </p:txBody>
      </p:sp>
      <p:sp>
        <p:nvSpPr>
          <p:cNvPr id="3" name="Content Placeholder 2"/>
          <p:cNvSpPr>
            <a:spLocks noGrp="1"/>
          </p:cNvSpPr>
          <p:nvPr>
            <p:ph idx="1"/>
          </p:nvPr>
        </p:nvSpPr>
        <p:spPr>
          <a:xfrm>
            <a:off x="457200" y="1752600"/>
            <a:ext cx="8229600" cy="4603750"/>
          </a:xfrm>
        </p:spPr>
        <p:txBody>
          <a:bodyPr>
            <a:normAutofit fontScale="70000" lnSpcReduction="20000"/>
          </a:bodyPr>
          <a:lstStyle/>
          <a:p>
            <a:pPr marL="114300" indent="0" algn="ctr">
              <a:buNone/>
            </a:pPr>
            <a:r>
              <a:rPr lang="en-US" sz="4600" dirty="0" smtClean="0"/>
              <a:t>Travel Reimbursements</a:t>
            </a:r>
          </a:p>
          <a:p>
            <a:pPr marL="0" indent="0">
              <a:spcBef>
                <a:spcPts val="0"/>
              </a:spcBef>
              <a:buClr>
                <a:schemeClr val="accent1">
                  <a:lumMod val="50000"/>
                </a:schemeClr>
              </a:buClr>
              <a:buNone/>
            </a:pPr>
            <a:r>
              <a:rPr lang="en-US" sz="2600" dirty="0"/>
              <a:t>Verify that adequate supporting documentation exists. Specifically, test for the following:</a:t>
            </a:r>
          </a:p>
          <a:p>
            <a:pPr indent="-342900">
              <a:spcBef>
                <a:spcPts val="0"/>
              </a:spcBef>
              <a:buClr>
                <a:schemeClr val="accent1">
                  <a:lumMod val="50000"/>
                </a:schemeClr>
              </a:buClr>
            </a:pPr>
            <a:endParaRPr lang="en-US" sz="2600" dirty="0">
              <a:solidFill>
                <a:prstClr val="black"/>
              </a:solidFill>
            </a:endParaRPr>
          </a:p>
          <a:p>
            <a:r>
              <a:rPr lang="en-US" sz="2600" dirty="0"/>
              <a:t> The travel expense claim must be submitted to the disbursements/travel accounting office within a reasonable amount of time not to exceed 45 days after the end of a trip</a:t>
            </a:r>
            <a:r>
              <a:rPr lang="en-US" sz="2600" dirty="0" smtClean="0"/>
              <a:t>.</a:t>
            </a:r>
            <a:endParaRPr lang="en-US" sz="2600" dirty="0"/>
          </a:p>
          <a:p>
            <a:pPr lvl="0"/>
            <a:r>
              <a:rPr lang="en-US" sz="2600" dirty="0"/>
              <a:t>Review documentation to include:</a:t>
            </a:r>
          </a:p>
          <a:p>
            <a:pPr lvl="1"/>
            <a:r>
              <a:rPr lang="en-US" sz="2600" dirty="0"/>
              <a:t>Receipts for all airline expenses. (airline ticket, baggage fees, etc.)</a:t>
            </a:r>
          </a:p>
          <a:p>
            <a:pPr lvl="1"/>
            <a:r>
              <a:rPr lang="en-US" sz="2600" dirty="0"/>
              <a:t>Receipts for all lodging expenses incurred for domestic travel, except where per diems are authorized for lodging expenses.</a:t>
            </a:r>
          </a:p>
          <a:p>
            <a:pPr lvl="1"/>
            <a:r>
              <a:rPr lang="en-US" sz="2600" dirty="0"/>
              <a:t>Receipts that support the reimbursement claim for long-term foreign lodging that is charged to a federal fund source (whether reimbursed as a per diem or actual), should be kept on file within the department and retained for such periods as required by either the sponsor’s retention policy or UC retention policy.</a:t>
            </a:r>
          </a:p>
          <a:p>
            <a:pPr lvl="1"/>
            <a:r>
              <a:rPr lang="en-US" sz="2600" dirty="0"/>
              <a:t>Receipts for all rental car expenses.</a:t>
            </a:r>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15</a:t>
            </a:fld>
            <a:endParaRPr lang="en-US" dirty="0"/>
          </a:p>
        </p:txBody>
      </p:sp>
    </p:spTree>
    <p:extLst>
      <p:ext uri="{BB962C8B-B14F-4D97-AF65-F5344CB8AC3E}">
        <p14:creationId xmlns:p14="http://schemas.microsoft.com/office/powerpoint/2010/main" val="140745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 </a:t>
            </a:r>
            <a:endParaRPr lang="en-US" dirty="0"/>
          </a:p>
        </p:txBody>
      </p:sp>
      <p:sp>
        <p:nvSpPr>
          <p:cNvPr id="3" name="Content Placeholder 2"/>
          <p:cNvSpPr>
            <a:spLocks noGrp="1"/>
          </p:cNvSpPr>
          <p:nvPr>
            <p:ph idx="1"/>
          </p:nvPr>
        </p:nvSpPr>
        <p:spPr>
          <a:xfrm>
            <a:off x="457200" y="1752600"/>
            <a:ext cx="8229600" cy="4603750"/>
          </a:xfrm>
        </p:spPr>
        <p:txBody>
          <a:bodyPr>
            <a:normAutofit fontScale="47500" lnSpcReduction="20000"/>
          </a:bodyPr>
          <a:lstStyle/>
          <a:p>
            <a:pPr marL="114300" indent="0" algn="ctr">
              <a:buNone/>
            </a:pPr>
            <a:r>
              <a:rPr lang="en-US" sz="4600" dirty="0" err="1" smtClean="0"/>
              <a:t>Flexcard</a:t>
            </a:r>
            <a:r>
              <a:rPr lang="en-US" sz="4600" dirty="0" smtClean="0"/>
              <a:t> Receiving Documentation</a:t>
            </a:r>
          </a:p>
          <a:p>
            <a:pPr marL="0" indent="0">
              <a:buClr>
                <a:schemeClr val="accent1">
                  <a:lumMod val="50000"/>
                </a:schemeClr>
              </a:buClr>
              <a:buNone/>
            </a:pPr>
            <a:r>
              <a:rPr lang="en-US" sz="4000" dirty="0"/>
              <a:t>Q – For </a:t>
            </a:r>
            <a:r>
              <a:rPr lang="en-US" sz="4000" dirty="0" err="1"/>
              <a:t>FlexCard</a:t>
            </a:r>
            <a:r>
              <a:rPr lang="en-US" sz="4000" dirty="0"/>
              <a:t> purchases, do we require proof of delivery and/or pick-up by the requester/recipient? Will and email alerting the faculty member that there order is ready suffice?  </a:t>
            </a:r>
          </a:p>
          <a:p>
            <a:pPr marL="0" indent="0">
              <a:buClr>
                <a:schemeClr val="accent1">
                  <a:lumMod val="50000"/>
                </a:schemeClr>
              </a:buClr>
              <a:buNone/>
            </a:pPr>
            <a:r>
              <a:rPr lang="en-US" sz="4000" dirty="0" smtClean="0"/>
              <a:t>A </a:t>
            </a:r>
            <a:r>
              <a:rPr lang="en-US" sz="4000" dirty="0"/>
              <a:t>– No, an email alerting the faculty member that their order has been 	received will not suffice as evidence of proof of delivery contents. </a:t>
            </a:r>
          </a:p>
          <a:p>
            <a:pPr marL="0" indent="0">
              <a:buClr>
                <a:schemeClr val="accent1">
                  <a:lumMod val="50000"/>
                </a:schemeClr>
              </a:buClr>
              <a:buNone/>
            </a:pPr>
            <a:endParaRPr lang="en-US" dirty="0"/>
          </a:p>
          <a:p>
            <a:pPr marL="0" indent="0">
              <a:buClr>
                <a:schemeClr val="accent1">
                  <a:lumMod val="50000"/>
                </a:schemeClr>
              </a:buClr>
              <a:buNone/>
            </a:pPr>
            <a:r>
              <a:rPr lang="en-US" sz="2800" dirty="0"/>
              <a:t>Scenario 1 - If the package has arrived in the central office and they send the faculty member an email telling </a:t>
            </a:r>
            <a:r>
              <a:rPr lang="en-US" sz="2800" dirty="0" smtClean="0"/>
              <a:t>him/her </a:t>
            </a:r>
            <a:r>
              <a:rPr lang="en-US" sz="2800" dirty="0"/>
              <a:t>that the package can be picked up, then it was received by the central office and whoever </a:t>
            </a:r>
            <a:r>
              <a:rPr lang="en-US" sz="2800" dirty="0" smtClean="0"/>
              <a:t>received </a:t>
            </a:r>
            <a:r>
              <a:rPr lang="en-US" sz="2800" dirty="0"/>
              <a:t>it </a:t>
            </a:r>
            <a:r>
              <a:rPr lang="en-US" sz="2800" dirty="0" smtClean="0"/>
              <a:t>in </a:t>
            </a:r>
            <a:r>
              <a:rPr lang="en-US" sz="2800" dirty="0"/>
              <a:t>that office would indicate this in the documentation package, either by attaching a </a:t>
            </a:r>
            <a:r>
              <a:rPr lang="en-US" sz="2800" dirty="0" smtClean="0"/>
              <a:t>packing </a:t>
            </a:r>
            <a:r>
              <a:rPr lang="en-US" sz="2800" dirty="0"/>
              <a:t>slip or paid invoice, or if none were included with the shipment, then by making a note on 	the order document stating that no packing slip/paid invoice was included but that it was indeed </a:t>
            </a:r>
            <a:r>
              <a:rPr lang="en-US" sz="2800" dirty="0" smtClean="0"/>
              <a:t>received </a:t>
            </a:r>
            <a:r>
              <a:rPr lang="en-US" sz="2800" dirty="0"/>
              <a:t>on X date; the central office receiver would initial or sign this comment.</a:t>
            </a:r>
          </a:p>
          <a:p>
            <a:pPr marL="0" indent="0">
              <a:buClr>
                <a:schemeClr val="accent1">
                  <a:lumMod val="50000"/>
                </a:schemeClr>
              </a:buClr>
              <a:buNone/>
            </a:pPr>
            <a:endParaRPr lang="en-US" dirty="0"/>
          </a:p>
          <a:p>
            <a:pPr marL="0" indent="0">
              <a:buClr>
                <a:schemeClr val="accent1">
                  <a:lumMod val="50000"/>
                </a:schemeClr>
              </a:buClr>
              <a:buNone/>
            </a:pPr>
            <a:r>
              <a:rPr lang="en-US" sz="2800" dirty="0"/>
              <a:t>Scenario 2 – If items that are delivered directly to a faculty member or other staff member and bypass the 	central office, and faculty or staff members do not obtain a packing slip or paid invoice, throws </a:t>
            </a:r>
            <a:r>
              <a:rPr lang="en-US" sz="2800" dirty="0" smtClean="0"/>
              <a:t>out </a:t>
            </a:r>
            <a:r>
              <a:rPr lang="en-US" sz="2800" dirty="0"/>
              <a:t>the document, or there was never one to begin with, then the department is asked to obtain </a:t>
            </a:r>
            <a:r>
              <a:rPr lang="en-US" sz="2800" dirty="0" smtClean="0"/>
              <a:t>an </a:t>
            </a:r>
            <a:r>
              <a:rPr lang="en-US" sz="2800" dirty="0"/>
              <a:t>email from the staff person confirming delivery and receipt.  This can take the form of an email </a:t>
            </a:r>
            <a:r>
              <a:rPr lang="en-US" sz="2800" dirty="0" smtClean="0"/>
              <a:t>initiated </a:t>
            </a:r>
            <a:r>
              <a:rPr lang="en-US" sz="2800" dirty="0"/>
              <a:t>by the financial person asking Prof. Smith “did you receive the laptop that was ordered </a:t>
            </a:r>
            <a:r>
              <a:rPr lang="en-US" sz="2800" dirty="0" smtClean="0"/>
              <a:t>from </a:t>
            </a:r>
            <a:r>
              <a:rPr lang="en-US" sz="2800" dirty="0"/>
              <a:t>Amazon” and his or her affirmative response confirming item(s) received. </a:t>
            </a:r>
          </a:p>
          <a:p>
            <a:pPr marL="0" indent="0">
              <a:buClr>
                <a:schemeClr val="accent1">
                  <a:lumMod val="50000"/>
                </a:schemeClr>
              </a:buClr>
              <a:buNone/>
            </a:pPr>
            <a:endParaRPr lang="en-US" sz="2800" dirty="0"/>
          </a:p>
          <a:p>
            <a:pPr>
              <a:buClr>
                <a:schemeClr val="accent1">
                  <a:lumMod val="50000"/>
                </a:schemeClr>
              </a:buClr>
            </a:pPr>
            <a:endParaRPr lang="en-US" sz="2800" dirty="0"/>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16</a:t>
            </a:fld>
            <a:endParaRPr lang="en-US" dirty="0"/>
          </a:p>
        </p:txBody>
      </p:sp>
    </p:spTree>
    <p:extLst>
      <p:ext uri="{BB962C8B-B14F-4D97-AF65-F5344CB8AC3E}">
        <p14:creationId xmlns:p14="http://schemas.microsoft.com/office/powerpoint/2010/main" val="490426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 </a:t>
            </a:r>
            <a:endParaRPr lang="en-US" dirty="0"/>
          </a:p>
        </p:txBody>
      </p:sp>
      <p:sp>
        <p:nvSpPr>
          <p:cNvPr id="3" name="Content Placeholder 2"/>
          <p:cNvSpPr>
            <a:spLocks noGrp="1"/>
          </p:cNvSpPr>
          <p:nvPr>
            <p:ph idx="1"/>
          </p:nvPr>
        </p:nvSpPr>
        <p:spPr>
          <a:xfrm>
            <a:off x="457200" y="1752600"/>
            <a:ext cx="8229600" cy="4603750"/>
          </a:xfrm>
        </p:spPr>
        <p:txBody>
          <a:bodyPr>
            <a:normAutofit/>
          </a:bodyPr>
          <a:lstStyle/>
          <a:p>
            <a:pPr marL="0" indent="0" algn="ctr">
              <a:buClr>
                <a:schemeClr val="accent1">
                  <a:lumMod val="50000"/>
                </a:schemeClr>
              </a:buClr>
              <a:buNone/>
            </a:pPr>
            <a:r>
              <a:rPr lang="en-US" sz="4800" dirty="0" smtClean="0"/>
              <a:t>Audit Findings</a:t>
            </a:r>
          </a:p>
          <a:p>
            <a:pPr marL="0" indent="0">
              <a:buClr>
                <a:schemeClr val="accent1">
                  <a:lumMod val="50000"/>
                </a:schemeClr>
              </a:buClr>
              <a:buNone/>
            </a:pPr>
            <a:r>
              <a:rPr lang="en-US" dirty="0" smtClean="0"/>
              <a:t>Q </a:t>
            </a:r>
            <a:r>
              <a:rPr lang="en-US" dirty="0"/>
              <a:t>– If there is a high employee turnover in the department , will the current staff be reprimanded based on prior poor practices</a:t>
            </a:r>
            <a:r>
              <a:rPr lang="en-US" dirty="0" smtClean="0"/>
              <a:t>?</a:t>
            </a:r>
          </a:p>
          <a:p>
            <a:pPr marL="0" indent="0">
              <a:buClr>
                <a:schemeClr val="accent1">
                  <a:lumMod val="50000"/>
                </a:schemeClr>
              </a:buClr>
              <a:buNone/>
            </a:pPr>
            <a:endParaRPr lang="en-US" dirty="0"/>
          </a:p>
          <a:p>
            <a:pPr marL="0" indent="0">
              <a:buClr>
                <a:schemeClr val="accent1">
                  <a:lumMod val="50000"/>
                </a:schemeClr>
              </a:buClr>
              <a:buSzPct val="100000"/>
              <a:buNone/>
            </a:pPr>
            <a:r>
              <a:rPr lang="en-US" dirty="0"/>
              <a:t>A -  Audit reviews the process, not the person, so it is important that departmental procedures are written effectively and clearly to provide adequate guidance to staff.</a:t>
            </a:r>
          </a:p>
          <a:p>
            <a:pPr>
              <a:buClr>
                <a:schemeClr val="accent1">
                  <a:lumMod val="50000"/>
                </a:schemeClr>
              </a:buClr>
            </a:pPr>
            <a:endParaRPr lang="en-US" sz="2800" dirty="0"/>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17</a:t>
            </a:fld>
            <a:endParaRPr lang="en-US" dirty="0"/>
          </a:p>
        </p:txBody>
      </p:sp>
    </p:spTree>
    <p:extLst>
      <p:ext uri="{BB962C8B-B14F-4D97-AF65-F5344CB8AC3E}">
        <p14:creationId xmlns:p14="http://schemas.microsoft.com/office/powerpoint/2010/main" val="571377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a:t>
            </a:r>
            <a:endParaRPr lang="en-US" dirty="0"/>
          </a:p>
        </p:txBody>
      </p:sp>
      <p:sp>
        <p:nvSpPr>
          <p:cNvPr id="3" name="Content Placeholder 2"/>
          <p:cNvSpPr>
            <a:spLocks noGrp="1"/>
          </p:cNvSpPr>
          <p:nvPr>
            <p:ph idx="1"/>
          </p:nvPr>
        </p:nvSpPr>
        <p:spPr/>
        <p:txBody>
          <a:bodyPr>
            <a:normAutofit lnSpcReduction="10000"/>
          </a:bodyPr>
          <a:lstStyle/>
          <a:p>
            <a:pPr marL="109537" lvl="0" indent="0" algn="ctr" defTabSz="681038">
              <a:spcBef>
                <a:spcPts val="0"/>
              </a:spcBef>
              <a:buClr>
                <a:schemeClr val="accent1">
                  <a:lumMod val="50000"/>
                </a:schemeClr>
              </a:buClr>
              <a:buNone/>
            </a:pPr>
            <a:r>
              <a:rPr lang="en-US" dirty="0" smtClean="0">
                <a:solidFill>
                  <a:schemeClr val="tx1"/>
                </a:solidFill>
              </a:rPr>
              <a:t>Sponsored Projects</a:t>
            </a:r>
          </a:p>
          <a:p>
            <a:pPr marL="109537" lvl="0" indent="0" algn="ctr" defTabSz="681038">
              <a:spcBef>
                <a:spcPts val="0"/>
              </a:spcBef>
              <a:buClr>
                <a:schemeClr val="accent1">
                  <a:lumMod val="50000"/>
                </a:schemeClr>
              </a:buClr>
              <a:buNone/>
            </a:pPr>
            <a:endParaRPr lang="en-US" dirty="0" smtClean="0">
              <a:solidFill>
                <a:schemeClr val="tx1"/>
              </a:solidFill>
            </a:endParaRPr>
          </a:p>
          <a:p>
            <a:pPr marL="681037" lvl="0" indent="-571500" defTabSz="681038">
              <a:spcBef>
                <a:spcPts val="0"/>
              </a:spcBef>
              <a:buClr>
                <a:schemeClr val="accent1">
                  <a:lumMod val="50000"/>
                </a:schemeClr>
              </a:buClr>
            </a:pPr>
            <a:r>
              <a:rPr lang="en-US" dirty="0" smtClean="0">
                <a:solidFill>
                  <a:schemeClr val="tx1"/>
                </a:solidFill>
              </a:rPr>
              <a:t>Cost </a:t>
            </a:r>
            <a:r>
              <a:rPr lang="en-US" dirty="0">
                <a:solidFill>
                  <a:schemeClr val="tx1"/>
                </a:solidFill>
              </a:rPr>
              <a:t>overruns &amp; cost transfers</a:t>
            </a:r>
          </a:p>
          <a:p>
            <a:pPr marL="681037" lvl="0" indent="-571500" defTabSz="681038">
              <a:spcBef>
                <a:spcPts val="0"/>
              </a:spcBef>
              <a:buClr>
                <a:schemeClr val="accent1">
                  <a:lumMod val="50000"/>
                </a:schemeClr>
              </a:buClr>
            </a:pPr>
            <a:r>
              <a:rPr lang="en-US" dirty="0">
                <a:solidFill>
                  <a:schemeClr val="tx1"/>
                </a:solidFill>
              </a:rPr>
              <a:t>Inadequate documentation of costs</a:t>
            </a:r>
          </a:p>
          <a:p>
            <a:pPr marL="681037" lvl="0" indent="-571500" defTabSz="681038">
              <a:spcBef>
                <a:spcPts val="0"/>
              </a:spcBef>
              <a:buClr>
                <a:schemeClr val="accent1">
                  <a:lumMod val="50000"/>
                </a:schemeClr>
              </a:buClr>
            </a:pPr>
            <a:r>
              <a:rPr lang="en-US" dirty="0">
                <a:solidFill>
                  <a:schemeClr val="tx1"/>
                </a:solidFill>
              </a:rPr>
              <a:t>Recharge activities with financial surpluses</a:t>
            </a:r>
          </a:p>
          <a:p>
            <a:pPr marL="681037" lvl="0" indent="-571500" defTabSz="681038">
              <a:spcBef>
                <a:spcPts val="0"/>
              </a:spcBef>
              <a:buClr>
                <a:schemeClr val="accent1">
                  <a:lumMod val="50000"/>
                </a:schemeClr>
              </a:buClr>
            </a:pPr>
            <a:r>
              <a:rPr lang="en-US" dirty="0">
                <a:solidFill>
                  <a:schemeClr val="tx1"/>
                </a:solidFill>
              </a:rPr>
              <a:t>Costs incurred outside of funding period</a:t>
            </a:r>
          </a:p>
          <a:p>
            <a:pPr marL="681037" lvl="0" indent="-571500" defTabSz="681038">
              <a:spcBef>
                <a:spcPts val="0"/>
              </a:spcBef>
              <a:buClr>
                <a:schemeClr val="accent1">
                  <a:lumMod val="50000"/>
                </a:schemeClr>
              </a:buClr>
            </a:pPr>
            <a:r>
              <a:rPr lang="en-US" dirty="0">
                <a:solidFill>
                  <a:schemeClr val="tx1"/>
                </a:solidFill>
              </a:rPr>
              <a:t>Recharge rates not approved or not applied consistently to all users</a:t>
            </a:r>
          </a:p>
          <a:p>
            <a:pPr marL="681037" lvl="0" indent="-571500" defTabSz="681038">
              <a:spcBef>
                <a:spcPts val="0"/>
              </a:spcBef>
              <a:buClr>
                <a:schemeClr val="accent1">
                  <a:lumMod val="50000"/>
                </a:schemeClr>
              </a:buClr>
            </a:pPr>
            <a:r>
              <a:rPr lang="en-US" dirty="0">
                <a:solidFill>
                  <a:schemeClr val="tx1"/>
                </a:solidFill>
              </a:rPr>
              <a:t>Object coding errors</a:t>
            </a:r>
          </a:p>
          <a:p>
            <a:pPr marL="681037" lvl="0" indent="-571500" defTabSz="681038">
              <a:spcBef>
                <a:spcPts val="0"/>
              </a:spcBef>
              <a:buClr>
                <a:schemeClr val="accent1">
                  <a:lumMod val="50000"/>
                </a:schemeClr>
              </a:buClr>
            </a:pPr>
            <a:r>
              <a:rPr lang="en-US" dirty="0">
                <a:solidFill>
                  <a:schemeClr val="tx1"/>
                </a:solidFill>
              </a:rPr>
              <a:t>Unallowable costs charged to a project</a:t>
            </a:r>
          </a:p>
          <a:p>
            <a:pPr marL="681037" lvl="0" indent="-571500" defTabSz="681038">
              <a:spcBef>
                <a:spcPts val="0"/>
              </a:spcBef>
              <a:buClr>
                <a:schemeClr val="accent1">
                  <a:lumMod val="50000"/>
                </a:schemeClr>
              </a:buClr>
            </a:pPr>
            <a:r>
              <a:rPr lang="en-US" dirty="0">
                <a:solidFill>
                  <a:schemeClr val="tx1"/>
                </a:solidFill>
              </a:rPr>
              <a:t>Effort Reporting not properly certified or filed timely</a:t>
            </a:r>
          </a:p>
          <a:p>
            <a:pPr marL="681037" lvl="0" indent="-571500" defTabSz="681038">
              <a:spcBef>
                <a:spcPts val="0"/>
              </a:spcBef>
              <a:buClr>
                <a:schemeClr val="accent1">
                  <a:lumMod val="50000"/>
                </a:schemeClr>
              </a:buClr>
            </a:pPr>
            <a:r>
              <a:rPr lang="en-US" dirty="0">
                <a:solidFill>
                  <a:schemeClr val="tx1"/>
                </a:solidFill>
              </a:rPr>
              <a:t>Technical reports not filed on time</a:t>
            </a:r>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18</a:t>
            </a:fld>
            <a:endParaRPr lang="en-US" dirty="0"/>
          </a:p>
        </p:txBody>
      </p:sp>
    </p:spTree>
    <p:extLst>
      <p:ext uri="{BB962C8B-B14F-4D97-AF65-F5344CB8AC3E}">
        <p14:creationId xmlns:p14="http://schemas.microsoft.com/office/powerpoint/2010/main" val="1011421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An Auditor Look For?</a:t>
            </a:r>
            <a:endParaRPr lang="en-US" dirty="0"/>
          </a:p>
        </p:txBody>
      </p:sp>
      <p:sp>
        <p:nvSpPr>
          <p:cNvPr id="3" name="Content Placeholder 2"/>
          <p:cNvSpPr>
            <a:spLocks noGrp="1"/>
          </p:cNvSpPr>
          <p:nvPr>
            <p:ph idx="1"/>
          </p:nvPr>
        </p:nvSpPr>
        <p:spPr/>
        <p:txBody>
          <a:bodyPr>
            <a:normAutofit fontScale="85000" lnSpcReduction="10000"/>
          </a:bodyPr>
          <a:lstStyle/>
          <a:p>
            <a:pPr marL="114300" indent="0" algn="ctr">
              <a:buNone/>
            </a:pPr>
            <a:r>
              <a:rPr lang="en-US" dirty="0" smtClean="0"/>
              <a:t>Sponsored Projects</a:t>
            </a:r>
          </a:p>
          <a:p>
            <a:pPr marL="114300" indent="0" algn="ctr">
              <a:buNone/>
            </a:pPr>
            <a:endParaRPr lang="en-US" dirty="0" smtClean="0"/>
          </a:p>
          <a:p>
            <a:pPr marL="114300" indent="0">
              <a:buNone/>
            </a:pPr>
            <a:r>
              <a:rPr lang="en-US" dirty="0" smtClean="0"/>
              <a:t>Questioned costs are likely to be the major financial issue resulting from an audit, and generally relate to the following:</a:t>
            </a:r>
          </a:p>
          <a:p>
            <a:pPr marL="114300" indent="0">
              <a:buNone/>
            </a:pPr>
            <a:endParaRPr lang="en-US" dirty="0" smtClean="0"/>
          </a:p>
          <a:p>
            <a:pPr marL="109538" lvl="0" indent="-109538">
              <a:spcBef>
                <a:spcPts val="0"/>
              </a:spcBef>
              <a:buClrTx/>
              <a:buNone/>
            </a:pPr>
            <a:r>
              <a:rPr lang="en-US" b="1" i="1" dirty="0">
                <a:solidFill>
                  <a:prstClr val="black"/>
                </a:solidFill>
              </a:rPr>
              <a:t>Unallowable Costs</a:t>
            </a:r>
            <a:r>
              <a:rPr lang="en-US" sz="3200" b="1" i="1" dirty="0">
                <a:solidFill>
                  <a:prstClr val="black"/>
                </a:solidFill>
              </a:rPr>
              <a:t> </a:t>
            </a:r>
            <a:r>
              <a:rPr lang="en-US" dirty="0">
                <a:solidFill>
                  <a:prstClr val="black"/>
                </a:solidFill>
              </a:rPr>
              <a:t>are costs specifically not allowed </a:t>
            </a:r>
            <a:r>
              <a:rPr lang="en-US" dirty="0" smtClean="0">
                <a:solidFill>
                  <a:prstClr val="black"/>
                </a:solidFill>
              </a:rPr>
              <a:t>under the </a:t>
            </a:r>
            <a:r>
              <a:rPr lang="en-US" dirty="0">
                <a:solidFill>
                  <a:prstClr val="black"/>
                </a:solidFill>
              </a:rPr>
              <a:t>general and specific requirements or conditions of the award. </a:t>
            </a:r>
            <a:endParaRPr lang="en-US" dirty="0">
              <a:solidFill>
                <a:srgbClr val="94B6D2"/>
              </a:solidFill>
            </a:endParaRPr>
          </a:p>
          <a:p>
            <a:pPr marL="109538" lvl="0" indent="-109538">
              <a:spcBef>
                <a:spcPct val="40000"/>
              </a:spcBef>
              <a:buClrTx/>
              <a:buNone/>
            </a:pPr>
            <a:r>
              <a:rPr lang="en-US" b="1" i="1" dirty="0" smtClean="0">
                <a:solidFill>
                  <a:prstClr val="black"/>
                </a:solidFill>
              </a:rPr>
              <a:t>Undocumented </a:t>
            </a:r>
            <a:r>
              <a:rPr lang="en-US" b="1" i="1" dirty="0">
                <a:solidFill>
                  <a:prstClr val="black"/>
                </a:solidFill>
              </a:rPr>
              <a:t>Costs</a:t>
            </a:r>
            <a:r>
              <a:rPr lang="en-US" sz="3200" b="1" i="1" dirty="0">
                <a:solidFill>
                  <a:prstClr val="black"/>
                </a:solidFill>
              </a:rPr>
              <a:t> </a:t>
            </a:r>
            <a:r>
              <a:rPr lang="en-US" dirty="0">
                <a:solidFill>
                  <a:prstClr val="black"/>
                </a:solidFill>
              </a:rPr>
              <a:t>are costs charged to an award for which detailed documentation does not exist.</a:t>
            </a:r>
          </a:p>
          <a:p>
            <a:pPr marL="109538" lvl="0" indent="-109538">
              <a:spcBef>
                <a:spcPct val="40000"/>
              </a:spcBef>
              <a:buClrTx/>
              <a:buNone/>
            </a:pPr>
            <a:r>
              <a:rPr lang="en-US" b="1" i="1" dirty="0" smtClean="0">
                <a:solidFill>
                  <a:prstClr val="black"/>
                </a:solidFill>
              </a:rPr>
              <a:t>Unapproved </a:t>
            </a:r>
            <a:r>
              <a:rPr lang="en-US" b="1" i="1" dirty="0">
                <a:solidFill>
                  <a:prstClr val="black"/>
                </a:solidFill>
              </a:rPr>
              <a:t>Costs</a:t>
            </a:r>
            <a:r>
              <a:rPr lang="en-US" sz="3200" b="1" i="1" dirty="0">
                <a:solidFill>
                  <a:prstClr val="black"/>
                </a:solidFill>
              </a:rPr>
              <a:t> </a:t>
            </a:r>
            <a:r>
              <a:rPr lang="en-US" dirty="0">
                <a:solidFill>
                  <a:prstClr val="black"/>
                </a:solidFill>
              </a:rPr>
              <a:t>are costs for which the award </a:t>
            </a:r>
            <a:r>
              <a:rPr lang="en-US" dirty="0" smtClean="0">
                <a:solidFill>
                  <a:prstClr val="black"/>
                </a:solidFill>
              </a:rPr>
              <a:t>requires approval </a:t>
            </a:r>
            <a:r>
              <a:rPr lang="en-US" dirty="0">
                <a:solidFill>
                  <a:prstClr val="black"/>
                </a:solidFill>
              </a:rPr>
              <a:t>and no evidence of approval can be found, and the costs are not included in the award budget.</a:t>
            </a:r>
          </a:p>
          <a:p>
            <a:pPr marL="114300" indent="0">
              <a:buNone/>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19</a:t>
            </a:fld>
            <a:endParaRPr lang="en-US" dirty="0"/>
          </a:p>
        </p:txBody>
      </p:sp>
    </p:spTree>
    <p:extLst>
      <p:ext uri="{BB962C8B-B14F-4D97-AF65-F5344CB8AC3E}">
        <p14:creationId xmlns:p14="http://schemas.microsoft.com/office/powerpoint/2010/main" val="1509997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Autofit/>
          </a:bodyPr>
          <a:lstStyle/>
          <a:p>
            <a:pPr marL="114300" indent="0" algn="ctr">
              <a:buNone/>
            </a:pPr>
            <a:endParaRPr lang="en-US" sz="2000" dirty="0" smtClean="0">
              <a:latin typeface="Georgia" pitchFamily="18" charset="0"/>
            </a:endParaRPr>
          </a:p>
          <a:p>
            <a:pPr marL="114300" indent="0" algn="ctr">
              <a:buNone/>
            </a:pPr>
            <a:r>
              <a:rPr lang="en-US" sz="2000" dirty="0" smtClean="0">
                <a:latin typeface="Georgia" pitchFamily="18" charset="0"/>
              </a:rPr>
              <a:t>Ashley Andersen-Director</a:t>
            </a:r>
          </a:p>
          <a:p>
            <a:pPr marL="114300" indent="0" algn="ctr">
              <a:buNone/>
            </a:pPr>
            <a:r>
              <a:rPr lang="en-US" sz="2000" dirty="0" smtClean="0">
                <a:latin typeface="Georgia" pitchFamily="18" charset="0"/>
              </a:rPr>
              <a:t>Antonio </a:t>
            </a:r>
            <a:r>
              <a:rPr lang="en-US" sz="2000" dirty="0" err="1" smtClean="0">
                <a:latin typeface="Georgia" pitchFamily="18" charset="0"/>
              </a:rPr>
              <a:t>Manas</a:t>
            </a:r>
            <a:r>
              <a:rPr lang="en-US" sz="2000" dirty="0" smtClean="0">
                <a:latin typeface="Georgia" pitchFamily="18" charset="0"/>
              </a:rPr>
              <a:t>-Melendez-Associate Director</a:t>
            </a:r>
          </a:p>
          <a:p>
            <a:pPr marL="114300" indent="0" algn="ctr">
              <a:buNone/>
            </a:pPr>
            <a:r>
              <a:rPr lang="en-US" sz="2000" dirty="0" smtClean="0">
                <a:latin typeface="Georgia" pitchFamily="18" charset="0"/>
              </a:rPr>
              <a:t>Irene </a:t>
            </a:r>
            <a:r>
              <a:rPr lang="en-US" sz="2000" dirty="0" err="1" smtClean="0">
                <a:latin typeface="Georgia" pitchFamily="18" charset="0"/>
              </a:rPr>
              <a:t>Carmargo</a:t>
            </a:r>
            <a:r>
              <a:rPr lang="en-US" sz="2000" dirty="0" smtClean="0">
                <a:latin typeface="Georgia" pitchFamily="18" charset="0"/>
              </a:rPr>
              <a:t>-Senior Auditor</a:t>
            </a:r>
          </a:p>
          <a:p>
            <a:pPr marL="114300" indent="0" algn="ctr">
              <a:buNone/>
            </a:pPr>
            <a:r>
              <a:rPr lang="en-US" sz="2000" dirty="0" smtClean="0">
                <a:latin typeface="Georgia" pitchFamily="18" charset="0"/>
              </a:rPr>
              <a:t>Vacant-Senior Auditor</a:t>
            </a:r>
          </a:p>
          <a:p>
            <a:pPr marL="114300" indent="0" algn="ctr">
              <a:buNone/>
            </a:pPr>
            <a:r>
              <a:rPr lang="en-US" sz="2000" dirty="0" smtClean="0">
                <a:latin typeface="Georgia" pitchFamily="18" charset="0"/>
              </a:rPr>
              <a:t>Vacant-Staff Auditor</a:t>
            </a:r>
          </a:p>
          <a:p>
            <a:pPr marL="114300" indent="0" algn="ctr">
              <a:buNone/>
            </a:pPr>
            <a:r>
              <a:rPr lang="en-US" sz="2000" dirty="0" smtClean="0">
                <a:latin typeface="Georgia" pitchFamily="18" charset="0"/>
              </a:rPr>
              <a:t>Vacant-Staff Auditor</a:t>
            </a:r>
          </a:p>
          <a:p>
            <a:pPr marL="114300" indent="0" algn="ctr">
              <a:buNone/>
            </a:pPr>
            <a:endParaRPr lang="en-US" sz="2000" dirty="0">
              <a:latin typeface="Georgia" pitchFamily="18" charset="0"/>
            </a:endParaRPr>
          </a:p>
          <a:p>
            <a:pPr marL="114300" indent="0" algn="ctr">
              <a:buNone/>
            </a:pPr>
            <a:r>
              <a:rPr lang="en-US" sz="2000" dirty="0" smtClean="0">
                <a:latin typeface="Georgia" pitchFamily="18" charset="0"/>
              </a:rPr>
              <a:t>Reporting Structure: </a:t>
            </a:r>
            <a:r>
              <a:rPr lang="en-US" sz="2000" dirty="0" smtClean="0">
                <a:solidFill>
                  <a:schemeClr val="bg1">
                    <a:lumMod val="50000"/>
                  </a:schemeClr>
                </a:solidFill>
                <a:cs typeface="Arial" pitchFamily="34" charset="0"/>
              </a:rPr>
              <a:t>The </a:t>
            </a:r>
            <a:r>
              <a:rPr lang="en-US" sz="2000" dirty="0">
                <a:solidFill>
                  <a:schemeClr val="bg1">
                    <a:lumMod val="50000"/>
                  </a:schemeClr>
                </a:solidFill>
                <a:cs typeface="Arial" pitchFamily="34" charset="0"/>
              </a:rPr>
              <a:t>department reports administratively through the </a:t>
            </a:r>
            <a:r>
              <a:rPr lang="en-US" sz="2000" dirty="0" smtClean="0">
                <a:solidFill>
                  <a:schemeClr val="bg1">
                    <a:lumMod val="50000"/>
                  </a:schemeClr>
                </a:solidFill>
                <a:cs typeface="Arial" pitchFamily="34" charset="0"/>
              </a:rPr>
              <a:t>Assistant Chancellor, Chuck Haines, to </a:t>
            </a:r>
            <a:r>
              <a:rPr lang="en-US" sz="2000" dirty="0">
                <a:solidFill>
                  <a:schemeClr val="bg1">
                    <a:lumMod val="50000"/>
                  </a:schemeClr>
                </a:solidFill>
                <a:cs typeface="Arial" pitchFamily="34" charset="0"/>
              </a:rPr>
              <a:t>the Chancellor, and functionally to the UC Senior Vice President and Chief Compliance and Audit Officer</a:t>
            </a:r>
            <a:r>
              <a:rPr lang="en-US" sz="2000" dirty="0" smtClean="0">
                <a:solidFill>
                  <a:schemeClr val="bg1">
                    <a:lumMod val="50000"/>
                  </a:schemeClr>
                </a:solidFill>
                <a:cs typeface="Arial" pitchFamily="34" charset="0"/>
              </a:rPr>
              <a:t>.</a:t>
            </a:r>
          </a:p>
          <a:p>
            <a:pPr marL="114300" indent="0" algn="ctr">
              <a:buNone/>
            </a:pPr>
            <a:r>
              <a:rPr lang="en-US" sz="2000" dirty="0" smtClean="0">
                <a:solidFill>
                  <a:schemeClr val="bg1">
                    <a:lumMod val="50000"/>
                  </a:schemeClr>
                </a:solidFill>
                <a:cs typeface="Arial" pitchFamily="34" charset="0"/>
              </a:rPr>
              <a:t>And…Oversight is provided by the UCSB Audit Committee.</a:t>
            </a:r>
            <a:endParaRPr lang="en-US" sz="2000" dirty="0">
              <a:solidFill>
                <a:schemeClr val="bg1">
                  <a:lumMod val="50000"/>
                </a:schemeClr>
              </a:solidFill>
              <a:cs typeface="Arial" pitchFamily="34" charset="0"/>
            </a:endParaRPr>
          </a:p>
          <a:p>
            <a:pPr marL="114300" indent="0" algn="ctr">
              <a:buNone/>
            </a:pPr>
            <a:endParaRPr lang="en-US" sz="2000" dirty="0">
              <a:latin typeface="Georgia" pitchFamily="18" charset="0"/>
            </a:endParaRPr>
          </a:p>
        </p:txBody>
      </p:sp>
      <p:sp>
        <p:nvSpPr>
          <p:cNvPr id="4" name="Slide Number Placeholder 3"/>
          <p:cNvSpPr>
            <a:spLocks noGrp="1"/>
          </p:cNvSpPr>
          <p:nvPr>
            <p:ph type="sldNum" sz="quarter" idx="12"/>
          </p:nvPr>
        </p:nvSpPr>
        <p:spPr/>
        <p:txBody>
          <a:bodyPr/>
          <a:lstStyle/>
          <a:p>
            <a:fld id="{CD0B5FC2-B5AB-48B1-AD20-875C37C9E2A4}" type="slidenum">
              <a:rPr lang="en-US" smtClean="0"/>
              <a:t>2</a:t>
            </a:fld>
            <a:endParaRPr lang="en-US" dirty="0"/>
          </a:p>
        </p:txBody>
      </p:sp>
    </p:spTree>
    <p:extLst>
      <p:ext uri="{BB962C8B-B14F-4D97-AF65-F5344CB8AC3E}">
        <p14:creationId xmlns:p14="http://schemas.microsoft.com/office/powerpoint/2010/main" val="1592771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Sponsored Projects - Potential </a:t>
            </a:r>
            <a:r>
              <a:rPr lang="en-US" sz="3600" dirty="0"/>
              <a:t>Impacts of Adverse Audit Findings</a:t>
            </a:r>
            <a:endParaRPr lang="en-US" dirty="0"/>
          </a:p>
        </p:txBody>
      </p:sp>
      <p:sp>
        <p:nvSpPr>
          <p:cNvPr id="3" name="Content Placeholder 2"/>
          <p:cNvSpPr>
            <a:spLocks noGrp="1"/>
          </p:cNvSpPr>
          <p:nvPr>
            <p:ph idx="1"/>
          </p:nvPr>
        </p:nvSpPr>
        <p:spPr/>
        <p:txBody>
          <a:bodyPr>
            <a:noAutofit/>
          </a:bodyPr>
          <a:lstStyle/>
          <a:p>
            <a:pPr marL="285750" lvl="0" indent="-285750" algn="ctr">
              <a:spcBef>
                <a:spcPts val="0"/>
              </a:spcBef>
              <a:buClrTx/>
              <a:buNone/>
            </a:pPr>
            <a:r>
              <a:rPr lang="en-US" sz="2000" b="1" u="sng" dirty="0">
                <a:solidFill>
                  <a:prstClr val="black"/>
                </a:solidFill>
              </a:rPr>
              <a:t>Cost Disallowances</a:t>
            </a:r>
          </a:p>
          <a:p>
            <a:pPr marL="284163" lvl="0" indent="0">
              <a:lnSpc>
                <a:spcPts val="3300"/>
              </a:lnSpc>
              <a:spcBef>
                <a:spcPct val="30000"/>
              </a:spcBef>
              <a:buClrTx/>
              <a:buNone/>
            </a:pPr>
            <a:r>
              <a:rPr lang="en-US" sz="2000" dirty="0">
                <a:solidFill>
                  <a:prstClr val="black"/>
                </a:solidFill>
              </a:rPr>
              <a:t>Errors in financial transactions found in a federal audit may result in a </a:t>
            </a:r>
            <a:r>
              <a:rPr lang="en-US" sz="2000" u="sng" dirty="0">
                <a:solidFill>
                  <a:schemeClr val="tx1"/>
                </a:solidFill>
              </a:rPr>
              <a:t>disallowance</a:t>
            </a:r>
            <a:r>
              <a:rPr lang="en-US" sz="2000" dirty="0">
                <a:solidFill>
                  <a:prstClr val="black"/>
                </a:solidFill>
              </a:rPr>
              <a:t> of the costs involved. Such disallowances are subject to reimbursement to the federal agency from </a:t>
            </a:r>
            <a:r>
              <a:rPr lang="en-US" sz="2000" i="1" dirty="0">
                <a:solidFill>
                  <a:schemeClr val="tx1"/>
                </a:solidFill>
              </a:rPr>
              <a:t>departmental fund sources</a:t>
            </a:r>
            <a:r>
              <a:rPr lang="en-US" sz="2000" dirty="0">
                <a:solidFill>
                  <a:prstClr val="black"/>
                </a:solidFill>
              </a:rPr>
              <a:t>.</a:t>
            </a:r>
          </a:p>
          <a:p>
            <a:pPr marL="284163" lvl="0" indent="0">
              <a:lnSpc>
                <a:spcPts val="3300"/>
              </a:lnSpc>
              <a:spcBef>
                <a:spcPct val="15000"/>
              </a:spcBef>
              <a:buClrTx/>
              <a:buNone/>
            </a:pPr>
            <a:r>
              <a:rPr lang="en-US" sz="2000" dirty="0">
                <a:solidFill>
                  <a:prstClr val="black"/>
                </a:solidFill>
              </a:rPr>
              <a:t> </a:t>
            </a:r>
          </a:p>
          <a:p>
            <a:pPr marL="284163" lvl="0" indent="0">
              <a:lnSpc>
                <a:spcPts val="3300"/>
              </a:lnSpc>
              <a:spcBef>
                <a:spcPts val="0"/>
              </a:spcBef>
              <a:buClrTx/>
              <a:buNone/>
            </a:pPr>
            <a:r>
              <a:rPr lang="en-US" sz="2000" dirty="0">
                <a:solidFill>
                  <a:prstClr val="black"/>
                </a:solidFill>
              </a:rPr>
              <a:t>A relatively </a:t>
            </a:r>
            <a:r>
              <a:rPr lang="en-US" sz="2000" u="sng" dirty="0">
                <a:solidFill>
                  <a:schemeClr val="tx1"/>
                </a:solidFill>
              </a:rPr>
              <a:t>small number of errors</a:t>
            </a:r>
            <a:r>
              <a:rPr lang="en-US" sz="2000" dirty="0">
                <a:solidFill>
                  <a:prstClr val="black"/>
                </a:solidFill>
              </a:rPr>
              <a:t> found in an audit sample of financial entries of a particular type may be </a:t>
            </a:r>
            <a:r>
              <a:rPr lang="en-US" sz="2000" i="1" dirty="0">
                <a:solidFill>
                  <a:schemeClr val="tx1"/>
                </a:solidFill>
              </a:rPr>
              <a:t>projected</a:t>
            </a:r>
            <a:r>
              <a:rPr lang="en-US" sz="2000" dirty="0">
                <a:solidFill>
                  <a:prstClr val="black"/>
                </a:solidFill>
              </a:rPr>
              <a:t> over the total population of similar entries to develop an audit finding which may translate into a </a:t>
            </a:r>
            <a:r>
              <a:rPr lang="en-US" sz="2000" i="1" dirty="0">
                <a:solidFill>
                  <a:schemeClr val="tx1"/>
                </a:solidFill>
              </a:rPr>
              <a:t>very large cost disallowance</a:t>
            </a:r>
            <a:r>
              <a:rPr lang="en-US" sz="2000" dirty="0">
                <a:solidFill>
                  <a:prstClr val="black"/>
                </a:solidFill>
              </a:rPr>
              <a:t>.   </a:t>
            </a:r>
          </a:p>
        </p:txBody>
      </p:sp>
      <p:sp>
        <p:nvSpPr>
          <p:cNvPr id="4" name="Slide Number Placeholder 3"/>
          <p:cNvSpPr>
            <a:spLocks noGrp="1"/>
          </p:cNvSpPr>
          <p:nvPr>
            <p:ph type="sldNum" sz="quarter" idx="12"/>
          </p:nvPr>
        </p:nvSpPr>
        <p:spPr/>
        <p:txBody>
          <a:bodyPr/>
          <a:lstStyle/>
          <a:p>
            <a:fld id="{CD0B5FC2-B5AB-48B1-AD20-875C37C9E2A4}" type="slidenum">
              <a:rPr lang="en-US" smtClean="0"/>
              <a:t>20</a:t>
            </a:fld>
            <a:endParaRPr lang="en-US" dirty="0"/>
          </a:p>
        </p:txBody>
      </p:sp>
    </p:spTree>
    <p:extLst>
      <p:ext uri="{BB962C8B-B14F-4D97-AF65-F5344CB8AC3E}">
        <p14:creationId xmlns:p14="http://schemas.microsoft.com/office/powerpoint/2010/main" val="2593246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Sponsored Projects - Potential </a:t>
            </a:r>
            <a:r>
              <a:rPr lang="en-US" sz="3600" dirty="0"/>
              <a:t>Impacts of Adverse Audit Findings</a:t>
            </a:r>
            <a:endParaRPr lang="en-US" dirty="0"/>
          </a:p>
        </p:txBody>
      </p:sp>
      <p:sp>
        <p:nvSpPr>
          <p:cNvPr id="3" name="Content Placeholder 2"/>
          <p:cNvSpPr>
            <a:spLocks noGrp="1"/>
          </p:cNvSpPr>
          <p:nvPr>
            <p:ph idx="1"/>
          </p:nvPr>
        </p:nvSpPr>
        <p:spPr/>
        <p:txBody>
          <a:bodyPr>
            <a:noAutofit/>
          </a:bodyPr>
          <a:lstStyle/>
          <a:p>
            <a:pPr marL="285750" lvl="0" indent="-285750" algn="ctr">
              <a:spcBef>
                <a:spcPts val="0"/>
              </a:spcBef>
              <a:buClrTx/>
              <a:buNone/>
            </a:pPr>
            <a:r>
              <a:rPr lang="en-US" sz="2800" u="sng" dirty="0">
                <a:solidFill>
                  <a:prstClr val="black"/>
                </a:solidFill>
              </a:rPr>
              <a:t>Cost Disallowances</a:t>
            </a:r>
          </a:p>
          <a:p>
            <a:pPr marL="285750" lvl="0" indent="-285750">
              <a:lnSpc>
                <a:spcPct val="80000"/>
              </a:lnSpc>
              <a:spcBef>
                <a:spcPct val="30000"/>
              </a:spcBef>
              <a:buClrTx/>
              <a:buNone/>
            </a:pPr>
            <a:r>
              <a:rPr lang="en-US" sz="2800" dirty="0">
                <a:solidFill>
                  <a:prstClr val="black"/>
                </a:solidFill>
              </a:rPr>
              <a:t> </a:t>
            </a:r>
            <a:endParaRPr lang="en-US" sz="2800" dirty="0" smtClean="0">
              <a:solidFill>
                <a:prstClr val="black"/>
              </a:solidFill>
            </a:endParaRPr>
          </a:p>
          <a:p>
            <a:pPr marL="285750" lvl="0" indent="-285750">
              <a:lnSpc>
                <a:spcPct val="80000"/>
              </a:lnSpc>
              <a:spcBef>
                <a:spcPct val="30000"/>
              </a:spcBef>
              <a:buClrTx/>
              <a:buNone/>
            </a:pPr>
            <a:r>
              <a:rPr lang="en-US" sz="2800" dirty="0" smtClean="0">
                <a:solidFill>
                  <a:prstClr val="black"/>
                </a:solidFill>
              </a:rPr>
              <a:t>	Federal </a:t>
            </a:r>
            <a:r>
              <a:rPr lang="en-US" sz="2800" dirty="0">
                <a:solidFill>
                  <a:prstClr val="black"/>
                </a:solidFill>
              </a:rPr>
              <a:t>auditors have started to use data mining and </a:t>
            </a:r>
            <a:r>
              <a:rPr lang="en-US" sz="2800" dirty="0" smtClean="0">
                <a:solidFill>
                  <a:prstClr val="black"/>
                </a:solidFill>
              </a:rPr>
              <a:t>analytical tools </a:t>
            </a:r>
            <a:r>
              <a:rPr lang="en-US" sz="2800" dirty="0">
                <a:solidFill>
                  <a:prstClr val="black"/>
                </a:solidFill>
              </a:rPr>
              <a:t>to examine financial data.</a:t>
            </a:r>
          </a:p>
          <a:p>
            <a:pPr marL="285750" lvl="0" indent="-285750">
              <a:lnSpc>
                <a:spcPct val="80000"/>
              </a:lnSpc>
              <a:spcBef>
                <a:spcPts val="0"/>
              </a:spcBef>
              <a:buClrTx/>
              <a:buNone/>
            </a:pPr>
            <a:endParaRPr lang="en-US" sz="2800" dirty="0">
              <a:solidFill>
                <a:prstClr val="black"/>
              </a:solidFill>
            </a:endParaRPr>
          </a:p>
          <a:p>
            <a:pPr marL="285750" lvl="0" indent="-285750">
              <a:lnSpc>
                <a:spcPct val="80000"/>
              </a:lnSpc>
              <a:spcBef>
                <a:spcPts val="0"/>
              </a:spcBef>
              <a:buClrTx/>
              <a:buNone/>
            </a:pPr>
            <a:r>
              <a:rPr lang="en-US" sz="2800" dirty="0" smtClean="0">
                <a:solidFill>
                  <a:prstClr val="black"/>
                </a:solidFill>
              </a:rPr>
              <a:t>	This </a:t>
            </a:r>
            <a:r>
              <a:rPr lang="en-US" sz="2800" dirty="0">
                <a:solidFill>
                  <a:prstClr val="black"/>
                </a:solidFill>
              </a:rPr>
              <a:t>means that there is potential for every transaction to receive at least some level of scrutiny during an audit.</a:t>
            </a:r>
          </a:p>
          <a:p>
            <a:pPr marL="285750" lvl="0" indent="-285750">
              <a:lnSpc>
                <a:spcPct val="80000"/>
              </a:lnSpc>
              <a:spcBef>
                <a:spcPts val="0"/>
              </a:spcBef>
              <a:buClrTx/>
              <a:buNone/>
            </a:pPr>
            <a:endParaRPr lang="en-US" sz="2800" dirty="0">
              <a:solidFill>
                <a:prstClr val="black"/>
              </a:solidFill>
            </a:endParaRPr>
          </a:p>
          <a:p>
            <a:pPr marL="114300" indent="0">
              <a:buNone/>
            </a:pPr>
            <a:endParaRPr lang="en-US" sz="2000" dirty="0"/>
          </a:p>
        </p:txBody>
      </p:sp>
      <p:sp>
        <p:nvSpPr>
          <p:cNvPr id="4" name="Slide Number Placeholder 3"/>
          <p:cNvSpPr>
            <a:spLocks noGrp="1"/>
          </p:cNvSpPr>
          <p:nvPr>
            <p:ph type="sldNum" sz="quarter" idx="12"/>
          </p:nvPr>
        </p:nvSpPr>
        <p:spPr/>
        <p:txBody>
          <a:bodyPr/>
          <a:lstStyle/>
          <a:p>
            <a:fld id="{CD0B5FC2-B5AB-48B1-AD20-875C37C9E2A4}" type="slidenum">
              <a:rPr lang="en-US" smtClean="0"/>
              <a:t>21</a:t>
            </a:fld>
            <a:endParaRPr lang="en-US" dirty="0"/>
          </a:p>
        </p:txBody>
      </p:sp>
    </p:spTree>
    <p:extLst>
      <p:ext uri="{BB962C8B-B14F-4D97-AF65-F5344CB8AC3E}">
        <p14:creationId xmlns:p14="http://schemas.microsoft.com/office/powerpoint/2010/main" val="1330856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Sponsored Projects - How to avoid audit issues</a:t>
            </a:r>
            <a:endParaRPr lang="en-US" dirty="0"/>
          </a:p>
        </p:txBody>
      </p:sp>
      <p:sp>
        <p:nvSpPr>
          <p:cNvPr id="3" name="Content Placeholder 2"/>
          <p:cNvSpPr>
            <a:spLocks noGrp="1"/>
          </p:cNvSpPr>
          <p:nvPr>
            <p:ph idx="1"/>
          </p:nvPr>
        </p:nvSpPr>
        <p:spPr/>
        <p:txBody>
          <a:bodyPr>
            <a:noAutofit/>
          </a:bodyPr>
          <a:lstStyle/>
          <a:p>
            <a:pPr indent="-342900">
              <a:spcBef>
                <a:spcPts val="0"/>
              </a:spcBef>
              <a:buClr>
                <a:schemeClr val="accent1">
                  <a:lumMod val="50000"/>
                </a:schemeClr>
              </a:buClr>
            </a:pPr>
            <a:r>
              <a:rPr lang="en-US" sz="2000" dirty="0">
                <a:solidFill>
                  <a:prstClr val="black"/>
                </a:solidFill>
              </a:rPr>
              <a:t>Documents supporting all financial activity should be complete, properly approved, &amp; </a:t>
            </a:r>
            <a:r>
              <a:rPr lang="en-US" sz="2000" dirty="0" smtClean="0">
                <a:solidFill>
                  <a:prstClr val="black"/>
                </a:solidFill>
              </a:rPr>
              <a:t>retained per UCOP retention schedule </a:t>
            </a:r>
            <a:r>
              <a:rPr lang="en-US" sz="2000" dirty="0">
                <a:solidFill>
                  <a:prstClr val="black"/>
                </a:solidFill>
              </a:rPr>
              <a:t>following project </a:t>
            </a:r>
            <a:r>
              <a:rPr lang="en-US" sz="2000" dirty="0" smtClean="0">
                <a:solidFill>
                  <a:prstClr val="black"/>
                </a:solidFill>
              </a:rPr>
              <a:t>completion. </a:t>
            </a:r>
            <a:r>
              <a:rPr lang="en-US" sz="2000" dirty="0">
                <a:solidFill>
                  <a:prstClr val="black"/>
                </a:solidFill>
              </a:rPr>
              <a:t>(https://</a:t>
            </a:r>
            <a:r>
              <a:rPr lang="en-US" sz="2000" dirty="0" smtClean="0">
                <a:solidFill>
                  <a:prstClr val="black"/>
                </a:solidFill>
              </a:rPr>
              <a:t>recordsretention.ucop.edu)</a:t>
            </a:r>
            <a:endParaRPr lang="en-US" sz="2000" dirty="0">
              <a:solidFill>
                <a:prstClr val="black"/>
              </a:solidFill>
            </a:endParaRPr>
          </a:p>
          <a:p>
            <a:pPr indent="-342900">
              <a:spcBef>
                <a:spcPts val="0"/>
              </a:spcBef>
              <a:buClr>
                <a:schemeClr val="accent1">
                  <a:lumMod val="50000"/>
                </a:schemeClr>
              </a:buClr>
            </a:pPr>
            <a:endParaRPr lang="en-US" sz="2000" dirty="0">
              <a:solidFill>
                <a:prstClr val="black"/>
              </a:solidFill>
            </a:endParaRPr>
          </a:p>
          <a:p>
            <a:pPr indent="-342900">
              <a:spcBef>
                <a:spcPts val="0"/>
              </a:spcBef>
              <a:buClr>
                <a:schemeClr val="accent1">
                  <a:lumMod val="50000"/>
                </a:schemeClr>
              </a:buClr>
            </a:pPr>
            <a:r>
              <a:rPr lang="en-US" sz="2000" dirty="0">
                <a:solidFill>
                  <a:prstClr val="black"/>
                </a:solidFill>
              </a:rPr>
              <a:t>Financial activity should be actively monitored &amp; compared to project budgets to avoid cost overruns.  PIs should be kept informed of the financial status of their projects on a regular basis.</a:t>
            </a:r>
          </a:p>
          <a:p>
            <a:pPr indent="-342900">
              <a:spcBef>
                <a:spcPts val="0"/>
              </a:spcBef>
              <a:buClr>
                <a:schemeClr val="accent1">
                  <a:lumMod val="50000"/>
                </a:schemeClr>
              </a:buClr>
            </a:pPr>
            <a:endParaRPr lang="en-US" sz="2000" dirty="0">
              <a:solidFill>
                <a:prstClr val="black"/>
              </a:solidFill>
            </a:endParaRPr>
          </a:p>
          <a:p>
            <a:pPr indent="-342900">
              <a:spcBef>
                <a:spcPts val="0"/>
              </a:spcBef>
              <a:buClr>
                <a:schemeClr val="accent1">
                  <a:lumMod val="50000"/>
                </a:schemeClr>
              </a:buClr>
            </a:pPr>
            <a:r>
              <a:rPr lang="en-US" sz="2000" dirty="0">
                <a:solidFill>
                  <a:prstClr val="black"/>
                </a:solidFill>
              </a:rPr>
              <a:t>Charges to a contract/grant must (1) represent costs incurred to benefit the specific project, (2) be reasonable costs of performing the award work, (3) be consistent with the project budget, and (4) be allowable under federal costing guidelines.</a:t>
            </a:r>
          </a:p>
          <a:p>
            <a:pPr marL="285750" lvl="0" indent="-285750">
              <a:lnSpc>
                <a:spcPct val="80000"/>
              </a:lnSpc>
              <a:spcBef>
                <a:spcPts val="0"/>
              </a:spcBef>
              <a:buClrTx/>
              <a:buNone/>
            </a:pPr>
            <a:endParaRPr lang="en-US" sz="2800" dirty="0">
              <a:solidFill>
                <a:prstClr val="black"/>
              </a:solidFill>
            </a:endParaRPr>
          </a:p>
          <a:p>
            <a:pPr marL="114300" indent="0">
              <a:buNone/>
            </a:pPr>
            <a:endParaRPr lang="en-US" sz="2000" dirty="0"/>
          </a:p>
        </p:txBody>
      </p:sp>
      <p:sp>
        <p:nvSpPr>
          <p:cNvPr id="4" name="Slide Number Placeholder 3"/>
          <p:cNvSpPr>
            <a:spLocks noGrp="1"/>
          </p:cNvSpPr>
          <p:nvPr>
            <p:ph type="sldNum" sz="quarter" idx="12"/>
          </p:nvPr>
        </p:nvSpPr>
        <p:spPr/>
        <p:txBody>
          <a:bodyPr/>
          <a:lstStyle/>
          <a:p>
            <a:fld id="{CD0B5FC2-B5AB-48B1-AD20-875C37C9E2A4}" type="slidenum">
              <a:rPr lang="en-US" smtClean="0"/>
              <a:t>22</a:t>
            </a:fld>
            <a:endParaRPr lang="en-US" dirty="0"/>
          </a:p>
        </p:txBody>
      </p:sp>
    </p:spTree>
    <p:extLst>
      <p:ext uri="{BB962C8B-B14F-4D97-AF65-F5344CB8AC3E}">
        <p14:creationId xmlns:p14="http://schemas.microsoft.com/office/powerpoint/2010/main" val="1086226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Sponsored Projects - How to avoid audit issues</a:t>
            </a:r>
            <a:endParaRPr lang="en-US" dirty="0"/>
          </a:p>
        </p:txBody>
      </p:sp>
      <p:sp>
        <p:nvSpPr>
          <p:cNvPr id="3" name="Content Placeholder 2"/>
          <p:cNvSpPr>
            <a:spLocks noGrp="1"/>
          </p:cNvSpPr>
          <p:nvPr>
            <p:ph idx="1"/>
          </p:nvPr>
        </p:nvSpPr>
        <p:spPr/>
        <p:txBody>
          <a:bodyPr>
            <a:noAutofit/>
          </a:bodyPr>
          <a:lstStyle/>
          <a:p>
            <a:pPr indent="-342900">
              <a:spcBef>
                <a:spcPts val="0"/>
              </a:spcBef>
              <a:buClr>
                <a:schemeClr val="accent1">
                  <a:lumMod val="50000"/>
                </a:schemeClr>
              </a:buClr>
            </a:pPr>
            <a:r>
              <a:rPr lang="en-US" sz="2000" dirty="0">
                <a:solidFill>
                  <a:prstClr val="black"/>
                </a:solidFill>
              </a:rPr>
              <a:t>Cost transfers should be avoided. When absolutely necessary to transfer costs between projects, transfer policy requirements should be strictly followed.</a:t>
            </a:r>
          </a:p>
          <a:p>
            <a:pPr indent="-342900">
              <a:spcBef>
                <a:spcPts val="0"/>
              </a:spcBef>
              <a:buClr>
                <a:schemeClr val="accent1">
                  <a:lumMod val="50000"/>
                </a:schemeClr>
              </a:buClr>
            </a:pPr>
            <a:endParaRPr lang="en-US" sz="2000" dirty="0">
              <a:solidFill>
                <a:prstClr val="black"/>
              </a:solidFill>
            </a:endParaRPr>
          </a:p>
          <a:p>
            <a:pPr indent="-342900">
              <a:spcBef>
                <a:spcPts val="0"/>
              </a:spcBef>
              <a:buClr>
                <a:schemeClr val="accent1">
                  <a:lumMod val="50000"/>
                </a:schemeClr>
              </a:buClr>
            </a:pPr>
            <a:r>
              <a:rPr lang="en-US" sz="2000" dirty="0">
                <a:solidFill>
                  <a:prstClr val="black"/>
                </a:solidFill>
              </a:rPr>
              <a:t>Required reports should be filed on a timely basis.</a:t>
            </a:r>
            <a:endParaRPr lang="en-US" sz="2000" b="1" dirty="0">
              <a:solidFill>
                <a:prstClr val="black"/>
              </a:solidFill>
              <a:latin typeface="Arial" pitchFamily="34" charset="0"/>
            </a:endParaRPr>
          </a:p>
          <a:p>
            <a:pPr marL="0" indent="0">
              <a:spcBef>
                <a:spcPts val="0"/>
              </a:spcBef>
              <a:buClr>
                <a:schemeClr val="accent1">
                  <a:lumMod val="50000"/>
                </a:schemeClr>
              </a:buClr>
              <a:buNone/>
            </a:pPr>
            <a:endParaRPr lang="en-US" sz="2000" b="1" dirty="0">
              <a:solidFill>
                <a:prstClr val="black"/>
              </a:solidFill>
              <a:latin typeface="Arial" pitchFamily="34" charset="0"/>
            </a:endParaRPr>
          </a:p>
          <a:p>
            <a:pPr marL="0" indent="0" algn="ctr">
              <a:spcBef>
                <a:spcPts val="0"/>
              </a:spcBef>
              <a:buClr>
                <a:schemeClr val="accent1">
                  <a:lumMod val="50000"/>
                </a:schemeClr>
              </a:buClr>
              <a:buNone/>
            </a:pPr>
            <a:r>
              <a:rPr lang="en-US" sz="2000" u="sng" dirty="0">
                <a:solidFill>
                  <a:schemeClr val="tx1"/>
                </a:solidFill>
              </a:rPr>
              <a:t>When in doubt, seek assistance.</a:t>
            </a:r>
          </a:p>
          <a:p>
            <a:pPr marL="0" indent="0">
              <a:spcBef>
                <a:spcPts val="0"/>
              </a:spcBef>
              <a:buClr>
                <a:schemeClr val="accent1">
                  <a:lumMod val="50000"/>
                </a:schemeClr>
              </a:buClr>
              <a:buNone/>
            </a:pPr>
            <a:endParaRPr lang="en-US" sz="2000" dirty="0">
              <a:solidFill>
                <a:schemeClr val="tx1"/>
              </a:solidFill>
            </a:endParaRPr>
          </a:p>
          <a:p>
            <a:pPr indent="-342900">
              <a:spcBef>
                <a:spcPts val="0"/>
              </a:spcBef>
              <a:buClr>
                <a:schemeClr val="accent1">
                  <a:lumMod val="50000"/>
                </a:schemeClr>
              </a:buClr>
            </a:pPr>
            <a:r>
              <a:rPr lang="en-US" sz="2000" dirty="0">
                <a:solidFill>
                  <a:schemeClr val="tx1"/>
                </a:solidFill>
              </a:rPr>
              <a:t>Refer to policies, procedures, and other references, including on-line information sources. </a:t>
            </a:r>
          </a:p>
          <a:p>
            <a:pPr indent="-342900">
              <a:spcBef>
                <a:spcPts val="0"/>
              </a:spcBef>
              <a:buClr>
                <a:schemeClr val="accent1">
                  <a:lumMod val="50000"/>
                </a:schemeClr>
              </a:buClr>
            </a:pPr>
            <a:r>
              <a:rPr lang="en-US" sz="2000" dirty="0">
                <a:solidFill>
                  <a:schemeClr val="tx1"/>
                </a:solidFill>
              </a:rPr>
              <a:t>Contact Extramural Funds staff in  Business &amp; Financial Services or the Office of Research.</a:t>
            </a:r>
          </a:p>
          <a:p>
            <a:pPr marL="285750" lvl="0" indent="-285750">
              <a:lnSpc>
                <a:spcPct val="80000"/>
              </a:lnSpc>
              <a:spcBef>
                <a:spcPts val="0"/>
              </a:spcBef>
              <a:buClrTx/>
              <a:buNone/>
            </a:pPr>
            <a:endParaRPr lang="en-US" sz="2800" dirty="0">
              <a:solidFill>
                <a:prstClr val="black"/>
              </a:solidFill>
            </a:endParaRPr>
          </a:p>
          <a:p>
            <a:pPr marL="114300" indent="0">
              <a:buNone/>
            </a:pPr>
            <a:endParaRPr lang="en-US" sz="2000" dirty="0"/>
          </a:p>
        </p:txBody>
      </p:sp>
      <p:sp>
        <p:nvSpPr>
          <p:cNvPr id="4" name="Slide Number Placeholder 3"/>
          <p:cNvSpPr>
            <a:spLocks noGrp="1"/>
          </p:cNvSpPr>
          <p:nvPr>
            <p:ph type="sldNum" sz="quarter" idx="12"/>
          </p:nvPr>
        </p:nvSpPr>
        <p:spPr/>
        <p:txBody>
          <a:bodyPr/>
          <a:lstStyle/>
          <a:p>
            <a:fld id="{CD0B5FC2-B5AB-48B1-AD20-875C37C9E2A4}" type="slidenum">
              <a:rPr lang="en-US" smtClean="0"/>
              <a:t>23</a:t>
            </a:fld>
            <a:endParaRPr lang="en-US" dirty="0"/>
          </a:p>
        </p:txBody>
      </p:sp>
    </p:spTree>
    <p:extLst>
      <p:ext uri="{BB962C8B-B14F-4D97-AF65-F5344CB8AC3E}">
        <p14:creationId xmlns:p14="http://schemas.microsoft.com/office/powerpoint/2010/main" val="2796011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audit activity</a:t>
            </a:r>
            <a:endParaRPr lang="en-US" dirty="0"/>
          </a:p>
        </p:txBody>
      </p:sp>
      <p:sp>
        <p:nvSpPr>
          <p:cNvPr id="3" name="Content Placeholder 2"/>
          <p:cNvSpPr>
            <a:spLocks noGrp="1"/>
          </p:cNvSpPr>
          <p:nvPr>
            <p:ph idx="1"/>
          </p:nvPr>
        </p:nvSpPr>
        <p:spPr/>
        <p:txBody>
          <a:bodyPr>
            <a:normAutofit lnSpcReduction="10000"/>
          </a:bodyPr>
          <a:lstStyle/>
          <a:p>
            <a:pPr marL="114300" indent="0" algn="ctr">
              <a:buNone/>
            </a:pPr>
            <a:endParaRPr lang="en-US" sz="2000" dirty="0" smtClean="0">
              <a:latin typeface="Arial" pitchFamily="34" charset="0"/>
              <a:cs typeface="Arial" pitchFamily="34" charset="0"/>
            </a:endParaRPr>
          </a:p>
          <a:p>
            <a:pPr marL="114300" indent="0" algn="ctr">
              <a:buNone/>
            </a:pPr>
            <a:r>
              <a:rPr lang="en-US" sz="2800" dirty="0" smtClean="0">
                <a:latin typeface="Arial" pitchFamily="34" charset="0"/>
                <a:cs typeface="Arial" pitchFamily="34" charset="0"/>
              </a:rPr>
              <a:t>Audit </a:t>
            </a:r>
            <a:r>
              <a:rPr lang="en-US" sz="2800" dirty="0">
                <a:latin typeface="Arial" pitchFamily="34" charset="0"/>
                <a:cs typeface="Arial" pitchFamily="34" charset="0"/>
              </a:rPr>
              <a:t>and Advisory Services has responsibility, or shared responsibility, for the oversight of external audits by federal, state, and local agencies and other entities</a:t>
            </a:r>
            <a:r>
              <a:rPr lang="en-US" dirty="0">
                <a:latin typeface="Arial" pitchFamily="34" charset="0"/>
                <a:cs typeface="Arial" pitchFamily="34" charset="0"/>
              </a:rPr>
              <a:t>. </a:t>
            </a:r>
          </a:p>
          <a:p>
            <a:pPr marL="114300" indent="0" algn="ctr">
              <a:buNone/>
            </a:pPr>
            <a:endParaRPr lang="en-US" dirty="0" smtClean="0">
              <a:latin typeface="Arial" pitchFamily="34" charset="0"/>
              <a:cs typeface="Arial" pitchFamily="34" charset="0"/>
            </a:endParaRPr>
          </a:p>
          <a:p>
            <a:pPr marL="114300" indent="0" algn="ctr">
              <a:buNone/>
            </a:pPr>
            <a:endParaRPr lang="en-US" dirty="0" smtClean="0">
              <a:latin typeface="Arial" pitchFamily="34" charset="0"/>
              <a:cs typeface="Arial" pitchFamily="34" charset="0"/>
            </a:endParaRPr>
          </a:p>
          <a:p>
            <a:pPr marL="114300" indent="0" algn="ctr">
              <a:buNone/>
            </a:pPr>
            <a:r>
              <a:rPr lang="en-US" dirty="0" smtClean="0">
                <a:latin typeface="Arial" pitchFamily="34" charset="0"/>
                <a:cs typeface="Arial" pitchFamily="34" charset="0"/>
              </a:rPr>
              <a:t>As </a:t>
            </a:r>
            <a:r>
              <a:rPr lang="en-US" dirty="0">
                <a:latin typeface="Arial" pitchFamily="34" charset="0"/>
                <a:cs typeface="Arial" pitchFamily="34" charset="0"/>
              </a:rPr>
              <a:t>part of this responsibility, the department tracks external audit activity and reports audit progress and results to the UCSB Audit Committee and senior management. </a:t>
            </a:r>
          </a:p>
        </p:txBody>
      </p:sp>
      <p:sp>
        <p:nvSpPr>
          <p:cNvPr id="4" name="Slide Number Placeholder 3"/>
          <p:cNvSpPr>
            <a:spLocks noGrp="1"/>
          </p:cNvSpPr>
          <p:nvPr>
            <p:ph type="sldNum" sz="quarter" idx="12"/>
          </p:nvPr>
        </p:nvSpPr>
        <p:spPr/>
        <p:txBody>
          <a:bodyPr/>
          <a:lstStyle/>
          <a:p>
            <a:fld id="{CD0B5FC2-B5AB-48B1-AD20-875C37C9E2A4}" type="slidenum">
              <a:rPr lang="en-US" smtClean="0"/>
              <a:t>24</a:t>
            </a:fld>
            <a:endParaRPr lang="en-US" dirty="0"/>
          </a:p>
        </p:txBody>
      </p:sp>
    </p:spTree>
    <p:extLst>
      <p:ext uri="{BB962C8B-B14F-4D97-AF65-F5344CB8AC3E}">
        <p14:creationId xmlns:p14="http://schemas.microsoft.com/office/powerpoint/2010/main" val="479914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audit activity</a:t>
            </a:r>
            <a:endParaRPr lang="en-US" dirty="0"/>
          </a:p>
        </p:txBody>
      </p:sp>
      <p:sp>
        <p:nvSpPr>
          <p:cNvPr id="3" name="Content Placeholder 2"/>
          <p:cNvSpPr>
            <a:spLocks noGrp="1"/>
          </p:cNvSpPr>
          <p:nvPr>
            <p:ph idx="1"/>
          </p:nvPr>
        </p:nvSpPr>
        <p:spPr/>
        <p:txBody>
          <a:bodyPr/>
          <a:lstStyle/>
          <a:p>
            <a:pPr marL="114300" indent="0">
              <a:buNone/>
            </a:pPr>
            <a:endParaRPr lang="en-US" dirty="0" smtClean="0">
              <a:latin typeface="Georgia" pitchFamily="18" charset="0"/>
            </a:endParaRPr>
          </a:p>
          <a:p>
            <a:pPr marL="114300" indent="0">
              <a:buNone/>
            </a:pPr>
            <a:r>
              <a:rPr lang="en-US" dirty="0" smtClean="0">
                <a:latin typeface="Arial" pitchFamily="34" charset="0"/>
                <a:cs typeface="Arial" pitchFamily="34" charset="0"/>
              </a:rPr>
              <a:t>The </a:t>
            </a:r>
            <a:r>
              <a:rPr lang="en-US" dirty="0">
                <a:latin typeface="Arial" pitchFamily="34" charset="0"/>
                <a:cs typeface="Arial" pitchFamily="34" charset="0"/>
              </a:rPr>
              <a:t>department also functions as external audit coordinator for some audits, primarily by providing logistical support and by facilitating responses to requests for information and data by the auditing agencies. </a:t>
            </a:r>
            <a:endParaRPr lang="en-US" dirty="0" smtClean="0">
              <a:latin typeface="Arial" pitchFamily="34" charset="0"/>
              <a:cs typeface="Arial" pitchFamily="34" charset="0"/>
            </a:endParaRPr>
          </a:p>
          <a:p>
            <a:pPr marL="114300" indent="0">
              <a:buNone/>
            </a:pPr>
            <a:endParaRPr lang="en-US" dirty="0">
              <a:latin typeface="Arial" pitchFamily="34" charset="0"/>
              <a:cs typeface="Arial" pitchFamily="34" charset="0"/>
            </a:endParaRPr>
          </a:p>
          <a:p>
            <a:pPr marL="114300" indent="0">
              <a:buNone/>
            </a:pPr>
            <a:endParaRPr lang="en-US" dirty="0" smtClean="0">
              <a:latin typeface="Arial" pitchFamily="34" charset="0"/>
              <a:cs typeface="Arial" pitchFamily="34" charset="0"/>
            </a:endParaRPr>
          </a:p>
          <a:p>
            <a:pPr marL="114300" indent="0">
              <a:buNone/>
            </a:pPr>
            <a:r>
              <a:rPr lang="en-US" dirty="0" smtClean="0">
                <a:latin typeface="Arial" pitchFamily="34" charset="0"/>
                <a:cs typeface="Arial" pitchFamily="34" charset="0"/>
              </a:rPr>
              <a:t>External </a:t>
            </a:r>
            <a:r>
              <a:rPr lang="en-US" dirty="0">
                <a:latin typeface="Arial" pitchFamily="34" charset="0"/>
                <a:cs typeface="Arial" pitchFamily="34" charset="0"/>
              </a:rPr>
              <a:t>audits include both financial and non-financial </a:t>
            </a:r>
            <a:r>
              <a:rPr lang="en-US" dirty="0" smtClean="0">
                <a:latin typeface="Arial" pitchFamily="34" charset="0"/>
                <a:cs typeface="Arial" pitchFamily="34" charset="0"/>
              </a:rPr>
              <a:t>audits </a:t>
            </a:r>
            <a:r>
              <a:rPr lang="en-US" dirty="0">
                <a:latin typeface="Arial" pitchFamily="34" charset="0"/>
                <a:cs typeface="Arial" pitchFamily="34" charset="0"/>
              </a:rPr>
              <a:t>performed or required by agencies that provide funding for sponsored projects and other campus efforts.</a:t>
            </a:r>
            <a:endParaRPr lang="en-US" i="1" dirty="0">
              <a:latin typeface="Arial" pitchFamily="34" charset="0"/>
              <a:cs typeface="Arial" pitchFamily="34" charset="0"/>
            </a:endParaRPr>
          </a:p>
          <a:p>
            <a:endParaRPr lang="en-US" dirty="0"/>
          </a:p>
        </p:txBody>
      </p:sp>
      <p:cxnSp>
        <p:nvCxnSpPr>
          <p:cNvPr id="5" name="Straight Connector 4"/>
          <p:cNvCxnSpPr/>
          <p:nvPr/>
        </p:nvCxnSpPr>
        <p:spPr>
          <a:xfrm>
            <a:off x="1600200" y="4191000"/>
            <a:ext cx="51054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D0B5FC2-B5AB-48B1-AD20-875C37C9E2A4}" type="slidenum">
              <a:rPr lang="en-US" smtClean="0"/>
              <a:t>25</a:t>
            </a:fld>
            <a:endParaRPr lang="en-US" dirty="0"/>
          </a:p>
        </p:txBody>
      </p:sp>
    </p:spTree>
    <p:extLst>
      <p:ext uri="{BB962C8B-B14F-4D97-AF65-F5344CB8AC3E}">
        <p14:creationId xmlns:p14="http://schemas.microsoft.com/office/powerpoint/2010/main" val="3129722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Fraud &amp; Whistleblower Program Overview</a:t>
            </a:r>
            <a:endParaRPr lang="en-US" dirty="0"/>
          </a:p>
        </p:txBody>
      </p:sp>
      <p:sp>
        <p:nvSpPr>
          <p:cNvPr id="3" name="Content Placeholder 2"/>
          <p:cNvSpPr>
            <a:spLocks noGrp="1"/>
          </p:cNvSpPr>
          <p:nvPr>
            <p:ph idx="1"/>
          </p:nvPr>
        </p:nvSpPr>
        <p:spPr/>
        <p:txBody>
          <a:bodyPr>
            <a:normAutofit lnSpcReduction="10000"/>
          </a:bodyPr>
          <a:lstStyle/>
          <a:p>
            <a:pPr marL="114300" indent="0">
              <a:buNone/>
            </a:pPr>
            <a:endParaRPr lang="en-US" dirty="0" smtClean="0">
              <a:latin typeface="Georgia" pitchFamily="18" charset="0"/>
            </a:endParaRPr>
          </a:p>
          <a:p>
            <a:pPr marL="114300" indent="0">
              <a:buNone/>
            </a:pPr>
            <a:r>
              <a:rPr lang="en-US" dirty="0" smtClean="0">
                <a:latin typeface="Arial" pitchFamily="34" charset="0"/>
                <a:cs typeface="Arial" pitchFamily="34" charset="0"/>
              </a:rPr>
              <a:t>The Whistleblower Unit is no longer a part of Audit and Advisory Services, but we work closely to assist each other in risk identification. </a:t>
            </a:r>
          </a:p>
          <a:p>
            <a:pPr marL="114300" indent="0">
              <a:buNone/>
            </a:pPr>
            <a:endParaRPr lang="en-US" b="1" dirty="0" smtClean="0">
              <a:solidFill>
                <a:schemeClr val="bg1">
                  <a:lumMod val="50000"/>
                </a:schemeClr>
              </a:solidFill>
              <a:latin typeface="Arial" pitchFamily="34" charset="0"/>
              <a:cs typeface="Arial" pitchFamily="34" charset="0"/>
            </a:endParaRPr>
          </a:p>
          <a:p>
            <a:pPr marL="114300" indent="0">
              <a:buNone/>
            </a:pPr>
            <a:endParaRPr lang="en-US" b="1" dirty="0">
              <a:solidFill>
                <a:schemeClr val="bg1">
                  <a:lumMod val="50000"/>
                </a:schemeClr>
              </a:solidFill>
              <a:latin typeface="Arial" pitchFamily="34" charset="0"/>
              <a:cs typeface="Arial" pitchFamily="34" charset="0"/>
            </a:endParaRPr>
          </a:p>
          <a:p>
            <a:pPr marL="114300" indent="0">
              <a:buNone/>
            </a:pPr>
            <a:r>
              <a:rPr lang="en-US" b="1" dirty="0" smtClean="0">
                <a:latin typeface="Arial" pitchFamily="34" charset="0"/>
                <a:cs typeface="Arial" pitchFamily="34" charset="0"/>
              </a:rPr>
              <a:t>Investigations</a:t>
            </a:r>
            <a:r>
              <a:rPr lang="en-US" dirty="0">
                <a:latin typeface="Arial" pitchFamily="34" charset="0"/>
                <a:cs typeface="Arial" pitchFamily="34" charset="0"/>
              </a:rPr>
              <a:t> are independent evaluations of allegations generally focused on improper governmental activities, including misuse of university resources, fraud, financial irregularities, significant control weaknesses, and unethical behavior or actions. </a:t>
            </a:r>
          </a:p>
          <a:p>
            <a:endParaRPr lang="en-US" dirty="0"/>
          </a:p>
        </p:txBody>
      </p:sp>
      <p:cxnSp>
        <p:nvCxnSpPr>
          <p:cNvPr id="5" name="Straight Connector 4"/>
          <p:cNvCxnSpPr/>
          <p:nvPr/>
        </p:nvCxnSpPr>
        <p:spPr>
          <a:xfrm>
            <a:off x="1676400" y="3657600"/>
            <a:ext cx="51054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D0B5FC2-B5AB-48B1-AD20-875C37C9E2A4}" type="slidenum">
              <a:rPr lang="en-US" smtClean="0"/>
              <a:t>26</a:t>
            </a:fld>
            <a:endParaRPr lang="en-US" dirty="0"/>
          </a:p>
        </p:txBody>
      </p:sp>
    </p:spTree>
    <p:extLst>
      <p:ext uri="{BB962C8B-B14F-4D97-AF65-F5344CB8AC3E}">
        <p14:creationId xmlns:p14="http://schemas.microsoft.com/office/powerpoint/2010/main" val="3385154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people commit fraud?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5067224"/>
              </p:ext>
            </p:extLst>
          </p:nvPr>
        </p:nvGraphicFramePr>
        <p:xfrm>
          <a:off x="2057400" y="2514599"/>
          <a:ext cx="4724400" cy="281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D0B5FC2-B5AB-48B1-AD20-875C37C9E2A4}" type="slidenum">
              <a:rPr lang="en-US" smtClean="0"/>
              <a:t>27</a:t>
            </a:fld>
            <a:endParaRPr lang="en-US" dirty="0"/>
          </a:p>
        </p:txBody>
      </p:sp>
      <p:sp>
        <p:nvSpPr>
          <p:cNvPr id="6" name="TextBox 5"/>
          <p:cNvSpPr txBox="1"/>
          <p:nvPr/>
        </p:nvSpPr>
        <p:spPr>
          <a:xfrm>
            <a:off x="3792473" y="2145267"/>
            <a:ext cx="1527982" cy="369332"/>
          </a:xfrm>
          <a:prstGeom prst="rect">
            <a:avLst/>
          </a:prstGeom>
          <a:noFill/>
        </p:spPr>
        <p:txBody>
          <a:bodyPr wrap="none" rtlCol="0">
            <a:spAutoFit/>
          </a:bodyPr>
          <a:lstStyle/>
          <a:p>
            <a:r>
              <a:rPr lang="en-US" b="1" dirty="0" smtClean="0"/>
              <a:t>Opportunity</a:t>
            </a:r>
            <a:endParaRPr lang="en-US" b="1" dirty="0"/>
          </a:p>
        </p:txBody>
      </p:sp>
      <p:sp>
        <p:nvSpPr>
          <p:cNvPr id="7" name="TextBox 6"/>
          <p:cNvSpPr txBox="1"/>
          <p:nvPr/>
        </p:nvSpPr>
        <p:spPr>
          <a:xfrm>
            <a:off x="1219200" y="4648200"/>
            <a:ext cx="1096775" cy="369332"/>
          </a:xfrm>
          <a:prstGeom prst="rect">
            <a:avLst/>
          </a:prstGeom>
          <a:noFill/>
        </p:spPr>
        <p:txBody>
          <a:bodyPr wrap="none" rtlCol="0">
            <a:spAutoFit/>
          </a:bodyPr>
          <a:lstStyle/>
          <a:p>
            <a:r>
              <a:rPr lang="en-US" b="1" dirty="0" smtClean="0"/>
              <a:t>Pressure</a:t>
            </a:r>
            <a:endParaRPr lang="en-US" b="1" dirty="0"/>
          </a:p>
        </p:txBody>
      </p:sp>
      <p:sp>
        <p:nvSpPr>
          <p:cNvPr id="8" name="TextBox 7"/>
          <p:cNvSpPr txBox="1"/>
          <p:nvPr/>
        </p:nvSpPr>
        <p:spPr>
          <a:xfrm>
            <a:off x="6553200" y="5351206"/>
            <a:ext cx="1819729" cy="369332"/>
          </a:xfrm>
          <a:prstGeom prst="rect">
            <a:avLst/>
          </a:prstGeom>
          <a:noFill/>
        </p:spPr>
        <p:txBody>
          <a:bodyPr wrap="none" rtlCol="0">
            <a:spAutoFit/>
          </a:bodyPr>
          <a:lstStyle/>
          <a:p>
            <a:r>
              <a:rPr lang="en-US" b="1" dirty="0" smtClean="0"/>
              <a:t>Rationalization</a:t>
            </a:r>
            <a:endParaRPr lang="en-US" b="1" dirty="0"/>
          </a:p>
        </p:txBody>
      </p:sp>
    </p:spTree>
    <p:extLst>
      <p:ext uri="{BB962C8B-B14F-4D97-AF65-F5344CB8AC3E}">
        <p14:creationId xmlns:p14="http://schemas.microsoft.com/office/powerpoint/2010/main" val="512695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14300" indent="0">
              <a:buNone/>
            </a:pPr>
            <a:r>
              <a:rPr lang="en-US" dirty="0"/>
              <a:t>• </a:t>
            </a:r>
            <a:r>
              <a:rPr lang="en-US" b="1" dirty="0" smtClean="0"/>
              <a:t>Person </a:t>
            </a:r>
            <a:r>
              <a:rPr lang="en-US" b="1" dirty="0"/>
              <a:t>is under PRESSURE because </a:t>
            </a:r>
            <a:r>
              <a:rPr lang="en-US" b="1" dirty="0" smtClean="0"/>
              <a:t>of</a:t>
            </a:r>
          </a:p>
          <a:p>
            <a:pPr lvl="1"/>
            <a:r>
              <a:rPr lang="en-US" dirty="0" smtClean="0"/>
              <a:t>personal debt</a:t>
            </a:r>
          </a:p>
          <a:p>
            <a:pPr lvl="1"/>
            <a:r>
              <a:rPr lang="en-US" dirty="0" smtClean="0"/>
              <a:t>an </a:t>
            </a:r>
            <a:r>
              <a:rPr lang="en-US" dirty="0"/>
              <a:t>addiction (gambling, drugs, etc</a:t>
            </a:r>
            <a:r>
              <a:rPr lang="en-US" dirty="0" smtClean="0"/>
              <a:t>.)</a:t>
            </a:r>
          </a:p>
          <a:p>
            <a:pPr lvl="1"/>
            <a:r>
              <a:rPr lang="en-US" dirty="0" smtClean="0"/>
              <a:t>desire </a:t>
            </a:r>
            <a:r>
              <a:rPr lang="en-US" dirty="0"/>
              <a:t>to live the high life – not attaining personal </a:t>
            </a:r>
            <a:r>
              <a:rPr lang="en-US" dirty="0" smtClean="0"/>
              <a:t>status</a:t>
            </a:r>
          </a:p>
          <a:p>
            <a:pPr lvl="1"/>
            <a:r>
              <a:rPr lang="en-US" dirty="0" smtClean="0"/>
              <a:t>scrambling </a:t>
            </a:r>
            <a:r>
              <a:rPr lang="en-US" dirty="0"/>
              <a:t>to meet sales </a:t>
            </a:r>
            <a:r>
              <a:rPr lang="en-US" dirty="0" smtClean="0"/>
              <a:t>quotas</a:t>
            </a:r>
          </a:p>
          <a:p>
            <a:pPr lvl="1"/>
            <a:r>
              <a:rPr lang="en-US" dirty="0" smtClean="0"/>
              <a:t>scrambling </a:t>
            </a:r>
            <a:r>
              <a:rPr lang="en-US" dirty="0"/>
              <a:t>to deliver better numbers to his investors</a:t>
            </a:r>
          </a:p>
          <a:p>
            <a:pPr marL="114300" indent="0">
              <a:buNone/>
            </a:pPr>
            <a:r>
              <a:rPr lang="en-US" dirty="0"/>
              <a:t>• </a:t>
            </a:r>
            <a:r>
              <a:rPr lang="en-US" b="1" dirty="0" smtClean="0"/>
              <a:t>Person </a:t>
            </a:r>
            <a:r>
              <a:rPr lang="en-US" b="1" dirty="0"/>
              <a:t>sees an OPPORTUNITY to commit </a:t>
            </a:r>
            <a:r>
              <a:rPr lang="en-US" b="1" dirty="0" smtClean="0"/>
              <a:t>fraud</a:t>
            </a:r>
          </a:p>
          <a:p>
            <a:pPr lvl="1"/>
            <a:r>
              <a:rPr lang="en-US" dirty="0" smtClean="0"/>
              <a:t>writes </a:t>
            </a:r>
            <a:r>
              <a:rPr lang="en-US" dirty="0"/>
              <a:t>and approve disbursements with any oversight from his </a:t>
            </a:r>
            <a:r>
              <a:rPr lang="en-US" dirty="0" smtClean="0"/>
              <a:t>bosses</a:t>
            </a:r>
          </a:p>
          <a:p>
            <a:pPr lvl="1"/>
            <a:r>
              <a:rPr lang="en-US" dirty="0" smtClean="0"/>
              <a:t>knows </a:t>
            </a:r>
            <a:r>
              <a:rPr lang="en-US" dirty="0"/>
              <a:t>no one is looking or paying attention</a:t>
            </a:r>
          </a:p>
          <a:p>
            <a:pPr marL="114300" indent="0">
              <a:buNone/>
            </a:pPr>
            <a:r>
              <a:rPr lang="en-US" dirty="0"/>
              <a:t>• </a:t>
            </a:r>
            <a:r>
              <a:rPr lang="en-US" b="1" dirty="0" smtClean="0"/>
              <a:t>Person </a:t>
            </a:r>
            <a:r>
              <a:rPr lang="en-US" b="1" dirty="0"/>
              <a:t>RATIONALIZES to </a:t>
            </a:r>
            <a:r>
              <a:rPr lang="en-US" b="1" dirty="0" smtClean="0"/>
              <a:t>himself</a:t>
            </a:r>
          </a:p>
          <a:p>
            <a:pPr lvl="1"/>
            <a:r>
              <a:rPr lang="en-US" dirty="0" smtClean="0"/>
              <a:t>I </a:t>
            </a:r>
            <a:r>
              <a:rPr lang="en-US" dirty="0"/>
              <a:t>deserve </a:t>
            </a:r>
            <a:r>
              <a:rPr lang="en-US" dirty="0" smtClean="0"/>
              <a:t>this</a:t>
            </a:r>
          </a:p>
          <a:p>
            <a:pPr lvl="1"/>
            <a:r>
              <a:rPr lang="en-US" dirty="0" smtClean="0"/>
              <a:t>I’m </a:t>
            </a:r>
            <a:r>
              <a:rPr lang="en-US" dirty="0"/>
              <a:t>only borrowing a </a:t>
            </a:r>
            <a:r>
              <a:rPr lang="en-US" dirty="0" smtClean="0"/>
              <a:t>little</a:t>
            </a:r>
          </a:p>
          <a:p>
            <a:pPr lvl="1"/>
            <a:r>
              <a:rPr lang="en-US" dirty="0" smtClean="0"/>
              <a:t>I’ll </a:t>
            </a:r>
            <a:r>
              <a:rPr lang="en-US" dirty="0"/>
              <a:t>pay it back</a:t>
            </a:r>
          </a:p>
        </p:txBody>
      </p:sp>
      <p:sp>
        <p:nvSpPr>
          <p:cNvPr id="2" name="Title 1"/>
          <p:cNvSpPr>
            <a:spLocks noGrp="1"/>
          </p:cNvSpPr>
          <p:nvPr>
            <p:ph type="title"/>
          </p:nvPr>
        </p:nvSpPr>
        <p:spPr/>
        <p:txBody>
          <a:bodyPr>
            <a:normAutofit/>
          </a:bodyPr>
          <a:lstStyle/>
          <a:p>
            <a:r>
              <a:rPr lang="en-US" dirty="0" smtClean="0"/>
              <a:t>Why do people commit fraud?</a:t>
            </a: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28</a:t>
            </a:fld>
            <a:endParaRPr lang="en-US" dirty="0"/>
          </a:p>
        </p:txBody>
      </p:sp>
    </p:spTree>
    <p:extLst>
      <p:ext uri="{BB962C8B-B14F-4D97-AF65-F5344CB8AC3E}">
        <p14:creationId xmlns:p14="http://schemas.microsoft.com/office/powerpoint/2010/main" val="4096529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accent1">
                  <a:lumMod val="50000"/>
                </a:schemeClr>
              </a:buClr>
            </a:pPr>
            <a:r>
              <a:rPr lang="en-US" dirty="0"/>
              <a:t>Reputation of the Institution</a:t>
            </a:r>
          </a:p>
          <a:p>
            <a:pPr>
              <a:buClr>
                <a:schemeClr val="accent1">
                  <a:lumMod val="50000"/>
                </a:schemeClr>
              </a:buClr>
            </a:pPr>
            <a:r>
              <a:rPr lang="en-US" dirty="0"/>
              <a:t>Employee Morale</a:t>
            </a:r>
          </a:p>
          <a:p>
            <a:pPr>
              <a:buClr>
                <a:schemeClr val="accent1">
                  <a:lumMod val="50000"/>
                </a:schemeClr>
              </a:buClr>
            </a:pPr>
            <a:r>
              <a:rPr lang="en-US" dirty="0"/>
              <a:t>Costs of Human Resources and Investigations</a:t>
            </a:r>
          </a:p>
          <a:p>
            <a:pPr>
              <a:buClr>
                <a:schemeClr val="accent1">
                  <a:lumMod val="50000"/>
                </a:schemeClr>
              </a:buClr>
            </a:pPr>
            <a:r>
              <a:rPr lang="en-US" dirty="0"/>
              <a:t>Fraud Undermines Every Aspect of the University’s Mission:</a:t>
            </a:r>
          </a:p>
          <a:p>
            <a:pPr lvl="1">
              <a:buClr>
                <a:schemeClr val="accent1">
                  <a:lumMod val="50000"/>
                </a:schemeClr>
              </a:buClr>
              <a:buSzPct val="75000"/>
              <a:buFont typeface="Courier New" pitchFamily="49" charset="0"/>
              <a:buChar char="o"/>
            </a:pPr>
            <a:r>
              <a:rPr lang="en-US" dirty="0"/>
              <a:t>Teaching </a:t>
            </a:r>
          </a:p>
          <a:p>
            <a:pPr lvl="1">
              <a:buClr>
                <a:schemeClr val="accent1">
                  <a:lumMod val="50000"/>
                </a:schemeClr>
              </a:buClr>
              <a:buSzPct val="75000"/>
              <a:buFont typeface="Courier New" pitchFamily="49" charset="0"/>
              <a:buChar char="o"/>
            </a:pPr>
            <a:r>
              <a:rPr lang="en-US" dirty="0"/>
              <a:t>Research</a:t>
            </a:r>
          </a:p>
          <a:p>
            <a:pPr lvl="1">
              <a:buClr>
                <a:schemeClr val="accent1">
                  <a:lumMod val="50000"/>
                </a:schemeClr>
              </a:buClr>
              <a:buSzPct val="75000"/>
              <a:buFont typeface="Courier New" pitchFamily="49" charset="0"/>
              <a:buChar char="o"/>
            </a:pPr>
            <a:r>
              <a:rPr lang="en-US" dirty="0"/>
              <a:t>Public Service</a:t>
            </a:r>
          </a:p>
        </p:txBody>
      </p:sp>
      <p:sp>
        <p:nvSpPr>
          <p:cNvPr id="2" name="Title 1"/>
          <p:cNvSpPr>
            <a:spLocks noGrp="1"/>
          </p:cNvSpPr>
          <p:nvPr>
            <p:ph type="title"/>
          </p:nvPr>
        </p:nvSpPr>
        <p:spPr/>
        <p:txBody>
          <a:bodyPr>
            <a:normAutofit/>
          </a:bodyPr>
          <a:lstStyle/>
          <a:p>
            <a:r>
              <a:rPr lang="en-US" dirty="0" smtClean="0"/>
              <a:t>Why do we care?</a:t>
            </a: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29</a:t>
            </a:fld>
            <a:endParaRPr lang="en-US" dirty="0"/>
          </a:p>
        </p:txBody>
      </p:sp>
    </p:spTree>
    <p:extLst>
      <p:ext uri="{BB962C8B-B14F-4D97-AF65-F5344CB8AC3E}">
        <p14:creationId xmlns:p14="http://schemas.microsoft.com/office/powerpoint/2010/main" val="86249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&amp; Why</a:t>
            </a:r>
            <a:endParaRPr lang="en-US" dirty="0"/>
          </a:p>
        </p:txBody>
      </p:sp>
      <p:sp>
        <p:nvSpPr>
          <p:cNvPr id="3" name="Content Placeholder 2"/>
          <p:cNvSpPr>
            <a:spLocks noGrp="1"/>
          </p:cNvSpPr>
          <p:nvPr>
            <p:ph idx="1"/>
          </p:nvPr>
        </p:nvSpPr>
        <p:spPr/>
        <p:txBody>
          <a:bodyPr>
            <a:noAutofit/>
          </a:bodyPr>
          <a:lstStyle/>
          <a:p>
            <a:pPr marL="114300" indent="0" algn="ctr">
              <a:buNone/>
            </a:pPr>
            <a:r>
              <a:rPr lang="en-US" sz="2000" dirty="0" smtClean="0">
                <a:solidFill>
                  <a:schemeClr val="bg1">
                    <a:lumMod val="50000"/>
                  </a:schemeClr>
                </a:solidFill>
                <a:latin typeface="Arial" pitchFamily="34" charset="0"/>
                <a:cs typeface="Arial" pitchFamily="34" charset="0"/>
              </a:rPr>
              <a:t>What is Audit &amp; Advisory Services? </a:t>
            </a:r>
            <a:endParaRPr lang="en-US" sz="2000" dirty="0">
              <a:solidFill>
                <a:schemeClr val="bg1">
                  <a:lumMod val="50000"/>
                </a:schemeClr>
              </a:solidFill>
              <a:latin typeface="Arial" pitchFamily="34" charset="0"/>
              <a:cs typeface="Arial" pitchFamily="34" charset="0"/>
            </a:endParaRPr>
          </a:p>
          <a:p>
            <a:pPr marL="114300" indent="0" algn="ctr">
              <a:buNone/>
            </a:pP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0B5FC2-B5AB-48B1-AD20-875C37C9E2A4}" type="slidenum">
              <a:rPr lang="en-US" smtClean="0"/>
              <a:t>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76" y="2225675"/>
            <a:ext cx="4999448" cy="4495800"/>
          </a:xfrm>
          <a:prstGeom prst="rect">
            <a:avLst/>
          </a:prstGeom>
        </p:spPr>
      </p:pic>
    </p:spTree>
    <p:extLst>
      <p:ext uri="{BB962C8B-B14F-4D97-AF65-F5344CB8AC3E}">
        <p14:creationId xmlns:p14="http://schemas.microsoft.com/office/powerpoint/2010/main" val="909845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a:t>Living Beyond Mean</a:t>
            </a:r>
          </a:p>
          <a:p>
            <a:r>
              <a:rPr lang="en-US" b="1" dirty="0" smtClean="0"/>
              <a:t>Financial </a:t>
            </a:r>
            <a:r>
              <a:rPr lang="en-US" b="1" dirty="0"/>
              <a:t>Difficulties</a:t>
            </a:r>
          </a:p>
          <a:p>
            <a:r>
              <a:rPr lang="en-US" b="1" dirty="0" smtClean="0"/>
              <a:t>Unusually </a:t>
            </a:r>
            <a:r>
              <a:rPr lang="en-US" b="1" dirty="0"/>
              <a:t>Close Association with Vendor / Customer</a:t>
            </a:r>
          </a:p>
          <a:p>
            <a:r>
              <a:rPr lang="en-US" b="1" dirty="0" smtClean="0"/>
              <a:t>Wheeler-Dealer </a:t>
            </a:r>
            <a:r>
              <a:rPr lang="en-US" b="1" dirty="0"/>
              <a:t>Attitude</a:t>
            </a:r>
          </a:p>
          <a:p>
            <a:r>
              <a:rPr lang="en-US" b="1" dirty="0" smtClean="0"/>
              <a:t>Control </a:t>
            </a:r>
            <a:r>
              <a:rPr lang="en-US" b="1" dirty="0"/>
              <a:t>Issues / Unwilling to Work with Others</a:t>
            </a:r>
          </a:p>
          <a:p>
            <a:r>
              <a:rPr lang="en-US" b="1" dirty="0" smtClean="0"/>
              <a:t>Divorce </a:t>
            </a:r>
            <a:r>
              <a:rPr lang="en-US" b="1" dirty="0"/>
              <a:t>/ Family Troubles</a:t>
            </a:r>
          </a:p>
          <a:p>
            <a:r>
              <a:rPr lang="en-US" b="1" dirty="0" smtClean="0"/>
              <a:t>Irritability </a:t>
            </a:r>
            <a:r>
              <a:rPr lang="en-US" b="1" dirty="0"/>
              <a:t>/ Suspicious / Defensiveness</a:t>
            </a:r>
          </a:p>
          <a:p>
            <a:r>
              <a:rPr lang="en-US" b="1" dirty="0" smtClean="0"/>
              <a:t>Addiction </a:t>
            </a:r>
            <a:r>
              <a:rPr lang="en-US" b="1" dirty="0"/>
              <a:t>Problems</a:t>
            </a:r>
          </a:p>
          <a:p>
            <a:r>
              <a:rPr lang="en-US" b="1" dirty="0" smtClean="0"/>
              <a:t>Complained </a:t>
            </a:r>
            <a:r>
              <a:rPr lang="en-US" b="1" dirty="0"/>
              <a:t>about Inadequate Pay</a:t>
            </a:r>
          </a:p>
          <a:p>
            <a:r>
              <a:rPr lang="en-US" b="1" dirty="0" smtClean="0"/>
              <a:t>Refusal </a:t>
            </a:r>
            <a:r>
              <a:rPr lang="en-US" b="1" dirty="0"/>
              <a:t>to Take Vacations</a:t>
            </a:r>
          </a:p>
          <a:p>
            <a:r>
              <a:rPr lang="en-US" b="1" dirty="0" smtClean="0"/>
              <a:t>Excessive </a:t>
            </a:r>
            <a:r>
              <a:rPr lang="en-US" b="1" dirty="0"/>
              <a:t>Pressure within Organization</a:t>
            </a:r>
          </a:p>
          <a:p>
            <a:r>
              <a:rPr lang="en-US" b="1" dirty="0" smtClean="0"/>
              <a:t>Past </a:t>
            </a:r>
            <a:r>
              <a:rPr lang="en-US" b="1" dirty="0"/>
              <a:t>Employment-Related or Legal-Related Problems</a:t>
            </a:r>
          </a:p>
          <a:p>
            <a:r>
              <a:rPr lang="en-US" b="1" dirty="0" smtClean="0"/>
              <a:t>Social </a:t>
            </a:r>
            <a:r>
              <a:rPr lang="en-US" b="1" dirty="0"/>
              <a:t>Isolation</a:t>
            </a:r>
          </a:p>
          <a:p>
            <a:r>
              <a:rPr lang="en-US" b="1" dirty="0" smtClean="0"/>
              <a:t>Excessive </a:t>
            </a:r>
            <a:r>
              <a:rPr lang="en-US" b="1" dirty="0"/>
              <a:t>Family-Peer Pressure</a:t>
            </a:r>
          </a:p>
          <a:p>
            <a:r>
              <a:rPr lang="en-US" b="1" dirty="0" smtClean="0"/>
              <a:t>Complained </a:t>
            </a:r>
            <a:r>
              <a:rPr lang="en-US" b="1" dirty="0"/>
              <a:t>about Lack of Authority</a:t>
            </a:r>
          </a:p>
          <a:p>
            <a:r>
              <a:rPr lang="en-US" b="1" dirty="0" smtClean="0"/>
              <a:t>Instability </a:t>
            </a:r>
            <a:r>
              <a:rPr lang="en-US" b="1" dirty="0"/>
              <a:t>in Life Circumstances </a:t>
            </a:r>
          </a:p>
          <a:p>
            <a:pPr marL="114300" indent="0">
              <a:buNone/>
            </a:pPr>
            <a:endParaRPr lang="en-US" b="1" dirty="0" smtClean="0"/>
          </a:p>
          <a:p>
            <a:pPr marL="114300" indent="0" algn="r">
              <a:buNone/>
            </a:pPr>
            <a:r>
              <a:rPr lang="en-US" sz="1900" b="1" dirty="0" smtClean="0"/>
              <a:t>2018 </a:t>
            </a:r>
            <a:r>
              <a:rPr lang="en-US" sz="1900" b="1" dirty="0"/>
              <a:t>Report to the Nations, Copyright 2018 by the Association of Certified Fraud Examiners</a:t>
            </a:r>
            <a:endParaRPr lang="en-US" sz="1900" dirty="0"/>
          </a:p>
        </p:txBody>
      </p:sp>
      <p:sp>
        <p:nvSpPr>
          <p:cNvPr id="2" name="Title 1"/>
          <p:cNvSpPr>
            <a:spLocks noGrp="1"/>
          </p:cNvSpPr>
          <p:nvPr>
            <p:ph type="title"/>
          </p:nvPr>
        </p:nvSpPr>
        <p:spPr/>
        <p:txBody>
          <a:bodyPr>
            <a:normAutofit/>
          </a:bodyPr>
          <a:lstStyle/>
          <a:p>
            <a:r>
              <a:rPr lang="en-US" dirty="0" smtClean="0"/>
              <a:t>Fraud Red Flags</a:t>
            </a: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30</a:t>
            </a:fld>
            <a:endParaRPr lang="en-US" dirty="0"/>
          </a:p>
        </p:txBody>
      </p:sp>
    </p:spTree>
    <p:extLst>
      <p:ext uri="{BB962C8B-B14F-4D97-AF65-F5344CB8AC3E}">
        <p14:creationId xmlns:p14="http://schemas.microsoft.com/office/powerpoint/2010/main" val="3484501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Clr>
                <a:schemeClr val="accent1">
                  <a:lumMod val="50000"/>
                </a:schemeClr>
              </a:buClr>
              <a:buNone/>
            </a:pPr>
            <a:r>
              <a:rPr lang="en-US" sz="4000" b="1" dirty="0" smtClean="0"/>
              <a:t>YOU</a:t>
            </a:r>
            <a:r>
              <a:rPr lang="en-US" sz="4000" dirty="0" smtClean="0"/>
              <a:t> are the biggest asset for detection of fraud at our institution.  </a:t>
            </a:r>
          </a:p>
          <a:p>
            <a:pPr marL="114300" indent="0">
              <a:buClr>
                <a:schemeClr val="accent1">
                  <a:lumMod val="50000"/>
                </a:schemeClr>
              </a:buClr>
              <a:buNone/>
            </a:pPr>
            <a:endParaRPr lang="en-US" sz="4000" dirty="0" smtClean="0"/>
          </a:p>
          <a:p>
            <a:pPr marL="114300" indent="0" algn="ctr">
              <a:buClr>
                <a:schemeClr val="accent1">
                  <a:lumMod val="50000"/>
                </a:schemeClr>
              </a:buClr>
              <a:buNone/>
            </a:pPr>
            <a:r>
              <a:rPr lang="en-US" sz="4400" b="1" dirty="0" smtClean="0"/>
              <a:t>If you see something, say something. </a:t>
            </a:r>
            <a:endParaRPr lang="en-US" sz="4400" b="1" dirty="0"/>
          </a:p>
        </p:txBody>
      </p:sp>
      <p:sp>
        <p:nvSpPr>
          <p:cNvPr id="2" name="Title 1"/>
          <p:cNvSpPr>
            <a:spLocks noGrp="1"/>
          </p:cNvSpPr>
          <p:nvPr>
            <p:ph type="title"/>
          </p:nvPr>
        </p:nvSpPr>
        <p:spPr/>
        <p:txBody>
          <a:bodyPr>
            <a:normAutofit/>
          </a:bodyPr>
          <a:lstStyle/>
          <a:p>
            <a:r>
              <a:rPr lang="en-US" dirty="0" smtClean="0"/>
              <a:t>What can YOU do about it?</a:t>
            </a: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31</a:t>
            </a:fld>
            <a:endParaRPr lang="en-US" dirty="0"/>
          </a:p>
        </p:txBody>
      </p:sp>
    </p:spTree>
    <p:extLst>
      <p:ext uri="{BB962C8B-B14F-4D97-AF65-F5344CB8AC3E}">
        <p14:creationId xmlns:p14="http://schemas.microsoft.com/office/powerpoint/2010/main" val="2263842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resources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lvl="0" indent="0" fontAlgn="auto">
              <a:spcAft>
                <a:spcPts val="0"/>
              </a:spcAft>
              <a:buNone/>
              <a:defRPr/>
            </a:pPr>
            <a:r>
              <a:rPr lang="en-US" b="1" dirty="0">
                <a:solidFill>
                  <a:schemeClr val="accent5">
                    <a:lumMod val="50000"/>
                  </a:schemeClr>
                </a:solidFill>
                <a:latin typeface="Arial" pitchFamily="34" charset="0"/>
                <a:cs typeface="Arial" pitchFamily="34" charset="0"/>
              </a:rPr>
              <a:t>Audit and Advisory Services Website </a:t>
            </a:r>
            <a:endParaRPr lang="en-US" b="1" dirty="0" smtClean="0">
              <a:solidFill>
                <a:schemeClr val="accent5">
                  <a:lumMod val="50000"/>
                </a:schemeClr>
              </a:solidFill>
              <a:latin typeface="Arial" pitchFamily="34" charset="0"/>
              <a:cs typeface="Arial" pitchFamily="34" charset="0"/>
            </a:endParaRPr>
          </a:p>
          <a:p>
            <a:pPr marL="0" lvl="0" indent="0" fontAlgn="auto">
              <a:spcAft>
                <a:spcPts val="0"/>
              </a:spcAft>
              <a:buNone/>
              <a:defRPr/>
            </a:pPr>
            <a:r>
              <a:rPr lang="en-US" dirty="0" smtClean="0">
                <a:solidFill>
                  <a:schemeClr val="accent5">
                    <a:lumMod val="50000"/>
                  </a:schemeClr>
                </a:solidFill>
                <a:latin typeface="Arial" pitchFamily="34" charset="0"/>
                <a:cs typeface="Arial" pitchFamily="34" charset="0"/>
              </a:rPr>
              <a:t>(</a:t>
            </a:r>
            <a:r>
              <a:rPr lang="en-US" dirty="0">
                <a:solidFill>
                  <a:schemeClr val="accent5">
                    <a:lumMod val="50000"/>
                  </a:schemeClr>
                </a:solidFill>
                <a:latin typeface="Arial" pitchFamily="34" charset="0"/>
                <a:cs typeface="Arial" pitchFamily="34" charset="0"/>
              </a:rPr>
              <a:t>includes each year’s </a:t>
            </a:r>
            <a:r>
              <a:rPr lang="en-US" dirty="0" smtClean="0">
                <a:solidFill>
                  <a:schemeClr val="accent5">
                    <a:lumMod val="50000"/>
                  </a:schemeClr>
                </a:solidFill>
                <a:latin typeface="Arial" pitchFamily="34" charset="0"/>
                <a:cs typeface="Arial" pitchFamily="34" charset="0"/>
              </a:rPr>
              <a:t>services </a:t>
            </a:r>
            <a:r>
              <a:rPr lang="en-US" dirty="0">
                <a:solidFill>
                  <a:schemeClr val="accent5">
                    <a:lumMod val="50000"/>
                  </a:schemeClr>
                </a:solidFill>
                <a:latin typeface="Arial" pitchFamily="34" charset="0"/>
                <a:cs typeface="Arial" pitchFamily="34" charset="0"/>
              </a:rPr>
              <a:t>plan): </a:t>
            </a:r>
          </a:p>
          <a:p>
            <a:pPr marL="0" lvl="0" indent="0" fontAlgn="auto">
              <a:spcAft>
                <a:spcPts val="0"/>
              </a:spcAft>
              <a:buNone/>
              <a:defRPr/>
            </a:pPr>
            <a:r>
              <a:rPr lang="en-US" dirty="0">
                <a:solidFill>
                  <a:srgbClr val="00B0F0"/>
                </a:solidFill>
                <a:latin typeface="Arial" pitchFamily="34" charset="0"/>
                <a:cs typeface="Arial" pitchFamily="34" charset="0"/>
                <a:hlinkClick r:id="rId2"/>
              </a:rPr>
              <a:t>http://www.audit.ucsb.edu</a:t>
            </a:r>
            <a:r>
              <a:rPr lang="en-US" dirty="0">
                <a:solidFill>
                  <a:srgbClr val="00B0F0"/>
                </a:solidFill>
                <a:latin typeface="Arial" pitchFamily="34" charset="0"/>
                <a:cs typeface="Arial" pitchFamily="34" charset="0"/>
              </a:rPr>
              <a:t> </a:t>
            </a:r>
          </a:p>
          <a:p>
            <a:pPr marL="0" lvl="0" indent="0" fontAlgn="auto">
              <a:spcAft>
                <a:spcPts val="0"/>
              </a:spcAft>
              <a:buNone/>
              <a:defRPr/>
            </a:pPr>
            <a:endParaRPr lang="en-US" dirty="0">
              <a:solidFill>
                <a:schemeClr val="accent5">
                  <a:lumMod val="50000"/>
                </a:schemeClr>
              </a:solidFill>
              <a:latin typeface="Arial" pitchFamily="34" charset="0"/>
              <a:cs typeface="Arial" pitchFamily="34" charset="0"/>
            </a:endParaRPr>
          </a:p>
          <a:p>
            <a:pPr marL="0" lvl="0" indent="0" fontAlgn="auto">
              <a:spcAft>
                <a:spcPts val="0"/>
              </a:spcAft>
              <a:buNone/>
              <a:defRPr/>
            </a:pPr>
            <a:r>
              <a:rPr lang="en-US" b="1" dirty="0">
                <a:solidFill>
                  <a:schemeClr val="accent5">
                    <a:lumMod val="50000"/>
                  </a:schemeClr>
                </a:solidFill>
                <a:latin typeface="Arial" pitchFamily="34" charset="0"/>
                <a:cs typeface="Arial" pitchFamily="34" charset="0"/>
              </a:rPr>
              <a:t>UCOP Audit Report Repository</a:t>
            </a:r>
            <a:r>
              <a:rPr lang="en-US" dirty="0" smtClean="0">
                <a:solidFill>
                  <a:schemeClr val="accent5">
                    <a:lumMod val="50000"/>
                  </a:schemeClr>
                </a:solidFill>
                <a:latin typeface="Arial" pitchFamily="34" charset="0"/>
                <a:cs typeface="Arial" pitchFamily="34" charset="0"/>
              </a:rPr>
              <a:t>:</a:t>
            </a:r>
            <a:endParaRPr lang="en-US" dirty="0">
              <a:solidFill>
                <a:schemeClr val="accent5">
                  <a:lumMod val="50000"/>
                </a:schemeClr>
              </a:solidFill>
              <a:latin typeface="Arial" pitchFamily="34" charset="0"/>
              <a:cs typeface="Arial" pitchFamily="34" charset="0"/>
            </a:endParaRPr>
          </a:p>
          <a:p>
            <a:pPr marL="0" lvl="0" indent="0" fontAlgn="auto">
              <a:spcAft>
                <a:spcPts val="0"/>
              </a:spcAft>
              <a:buNone/>
              <a:defRPr/>
            </a:pPr>
            <a:r>
              <a:rPr lang="en-US" dirty="0">
                <a:solidFill>
                  <a:schemeClr val="accent5">
                    <a:lumMod val="50000"/>
                  </a:schemeClr>
                </a:solidFill>
                <a:latin typeface="Arial" pitchFamily="34" charset="0"/>
                <a:cs typeface="Arial" pitchFamily="34" charset="0"/>
                <a:hlinkClick r:id="rId3"/>
              </a:rPr>
              <a:t>http://www.ucop.edu/audit/reports/?</a:t>
            </a:r>
            <a:r>
              <a:rPr lang="en-US" dirty="0" smtClean="0">
                <a:solidFill>
                  <a:schemeClr val="accent5">
                    <a:lumMod val="50000"/>
                  </a:schemeClr>
                </a:solidFill>
                <a:latin typeface="Arial" pitchFamily="34" charset="0"/>
                <a:cs typeface="Arial" pitchFamily="34" charset="0"/>
                <a:hlinkClick r:id="rId3"/>
              </a:rPr>
              <a:t>action=public_search</a:t>
            </a:r>
            <a:endParaRPr lang="en-US" dirty="0">
              <a:solidFill>
                <a:schemeClr val="accent5">
                  <a:lumMod val="50000"/>
                </a:schemeClr>
              </a:solidFill>
              <a:latin typeface="Arial" pitchFamily="34" charset="0"/>
              <a:cs typeface="Arial" pitchFamily="34" charset="0"/>
            </a:endParaRPr>
          </a:p>
          <a:p>
            <a:pPr marL="0" lvl="0" indent="0" fontAlgn="auto">
              <a:spcAft>
                <a:spcPts val="0"/>
              </a:spcAft>
              <a:buNone/>
              <a:defRPr/>
            </a:pPr>
            <a:endParaRPr lang="en-US" b="1" dirty="0" smtClean="0">
              <a:solidFill>
                <a:schemeClr val="accent5">
                  <a:lumMod val="50000"/>
                </a:schemeClr>
              </a:solidFill>
              <a:latin typeface="Arial" pitchFamily="34" charset="0"/>
              <a:cs typeface="Arial" pitchFamily="34" charset="0"/>
            </a:endParaRPr>
          </a:p>
          <a:p>
            <a:pPr marL="0" lvl="0" indent="0" fontAlgn="auto">
              <a:spcAft>
                <a:spcPts val="0"/>
              </a:spcAft>
              <a:buNone/>
              <a:defRPr/>
            </a:pPr>
            <a:r>
              <a:rPr lang="en-US" b="1" dirty="0" smtClean="0">
                <a:solidFill>
                  <a:schemeClr val="accent5">
                    <a:lumMod val="50000"/>
                  </a:schemeClr>
                </a:solidFill>
                <a:latin typeface="Arial" pitchFamily="34" charset="0"/>
                <a:cs typeface="Arial" pitchFamily="34" charset="0"/>
              </a:rPr>
              <a:t>UC </a:t>
            </a:r>
            <a:r>
              <a:rPr lang="en-US" b="1" dirty="0">
                <a:solidFill>
                  <a:schemeClr val="accent5">
                    <a:lumMod val="50000"/>
                  </a:schemeClr>
                </a:solidFill>
                <a:latin typeface="Arial" pitchFamily="34" charset="0"/>
                <a:cs typeface="Arial" pitchFamily="34" charset="0"/>
              </a:rPr>
              <a:t>Whistleblower </a:t>
            </a:r>
          </a:p>
          <a:p>
            <a:pPr>
              <a:buClr>
                <a:schemeClr val="accent1">
                  <a:lumMod val="50000"/>
                </a:schemeClr>
              </a:buClr>
            </a:pPr>
            <a:r>
              <a:rPr lang="en-US" dirty="0" smtClean="0"/>
              <a:t>Whistleblower website:</a:t>
            </a:r>
            <a:endParaRPr lang="en-US" dirty="0"/>
          </a:p>
          <a:p>
            <a:pPr marL="114300" indent="0">
              <a:buClr>
                <a:schemeClr val="accent1">
                  <a:lumMod val="50000"/>
                </a:schemeClr>
              </a:buClr>
              <a:buNone/>
            </a:pPr>
            <a:r>
              <a:rPr lang="en-US" dirty="0" smtClean="0"/>
              <a:t>   </a:t>
            </a:r>
            <a:r>
              <a:rPr lang="en-US" dirty="0" smtClean="0">
                <a:hlinkClick r:id="rId4"/>
              </a:rPr>
              <a:t>http</a:t>
            </a:r>
            <a:r>
              <a:rPr lang="en-US" dirty="0">
                <a:hlinkClick r:id="rId4"/>
              </a:rPr>
              <a:t>://www.vcadmin.ucsb.edu/whistleblower</a:t>
            </a:r>
            <a:endParaRPr lang="en-US" dirty="0"/>
          </a:p>
          <a:p>
            <a:pPr>
              <a:buClr>
                <a:schemeClr val="accent1">
                  <a:lumMod val="50000"/>
                </a:schemeClr>
              </a:buClr>
            </a:pPr>
            <a:r>
              <a:rPr lang="en-US" dirty="0"/>
              <a:t>Whistleblower Hotline:                                    </a:t>
            </a:r>
            <a:r>
              <a:rPr lang="en-US" dirty="0">
                <a:hlinkClick r:id="rId5"/>
              </a:rPr>
              <a:t>http://www.universityofcalifornia.edu/hotline</a:t>
            </a:r>
            <a:endParaRPr lang="en-US" dirty="0"/>
          </a:p>
          <a:p>
            <a:pPr>
              <a:buClr>
                <a:schemeClr val="accent1">
                  <a:lumMod val="50000"/>
                </a:schemeClr>
              </a:buClr>
            </a:pPr>
            <a:r>
              <a:rPr lang="en-US" dirty="0"/>
              <a:t>Whistleblower Hotline Phone:                   </a:t>
            </a:r>
          </a:p>
          <a:p>
            <a:pPr marL="85725" indent="171450">
              <a:buClr>
                <a:schemeClr val="accent1">
                  <a:lumMod val="50000"/>
                </a:schemeClr>
              </a:buClr>
              <a:buNone/>
            </a:pPr>
            <a:r>
              <a:rPr lang="en-US" dirty="0"/>
              <a:t> </a:t>
            </a:r>
            <a:r>
              <a:rPr lang="en-US" dirty="0" smtClean="0"/>
              <a:t>800-403-4744</a:t>
            </a:r>
            <a:endParaRPr lang="en-US" dirty="0"/>
          </a:p>
          <a:p>
            <a:pPr marL="0" lvl="0" indent="0" fontAlgn="auto">
              <a:spcAft>
                <a:spcPts val="0"/>
              </a:spcAft>
              <a:buNone/>
              <a:defRPr/>
            </a:pPr>
            <a:endParaRPr lang="en-US" dirty="0">
              <a:solidFill>
                <a:srgbClr val="7030A0"/>
              </a:solidFill>
              <a:latin typeface="Georgia" pitchFamily="18" charset="0"/>
            </a:endParaRPr>
          </a:p>
        </p:txBody>
      </p:sp>
      <p:sp>
        <p:nvSpPr>
          <p:cNvPr id="4" name="Slide Number Placeholder 3"/>
          <p:cNvSpPr>
            <a:spLocks noGrp="1"/>
          </p:cNvSpPr>
          <p:nvPr>
            <p:ph type="sldNum" sz="quarter" idx="12"/>
          </p:nvPr>
        </p:nvSpPr>
        <p:spPr/>
        <p:txBody>
          <a:bodyPr/>
          <a:lstStyle/>
          <a:p>
            <a:fld id="{CD0B5FC2-B5AB-48B1-AD20-875C37C9E2A4}" type="slidenum">
              <a:rPr lang="en-US" smtClean="0"/>
              <a:t>32</a:t>
            </a:fld>
            <a:endParaRPr lang="en-US" dirty="0"/>
          </a:p>
        </p:txBody>
      </p:sp>
    </p:spTree>
    <p:extLst>
      <p:ext uri="{BB962C8B-B14F-4D97-AF65-F5344CB8AC3E}">
        <p14:creationId xmlns:p14="http://schemas.microsoft.com/office/powerpoint/2010/main" val="4107416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Contact us</a:t>
            </a:r>
            <a:endParaRPr lang="en-US" dirty="0"/>
          </a:p>
        </p:txBody>
      </p:sp>
      <p:sp>
        <p:nvSpPr>
          <p:cNvPr id="4" name="Content Placeholder 3"/>
          <p:cNvSpPr>
            <a:spLocks noGrp="1"/>
          </p:cNvSpPr>
          <p:nvPr>
            <p:ph idx="1"/>
          </p:nvPr>
        </p:nvSpPr>
        <p:spPr>
          <a:xfrm>
            <a:off x="341745" y="1819273"/>
            <a:ext cx="8382000" cy="4902201"/>
          </a:xfrm>
        </p:spPr>
        <p:txBody>
          <a:bodyPr>
            <a:normAutofit fontScale="47500" lnSpcReduction="20000"/>
          </a:bodyPr>
          <a:lstStyle/>
          <a:p>
            <a:pPr marL="114300" indent="0">
              <a:buNone/>
            </a:pPr>
            <a:endParaRPr lang="en-US" sz="3200" b="1" dirty="0" smtClean="0">
              <a:latin typeface="Arial" pitchFamily="34" charset="0"/>
              <a:cs typeface="Arial" pitchFamily="34" charset="0"/>
            </a:endParaRPr>
          </a:p>
          <a:p>
            <a:pPr marL="114300" indent="0">
              <a:buNone/>
            </a:pPr>
            <a:endParaRPr lang="en-US" sz="3200" b="1" dirty="0" smtClean="0">
              <a:latin typeface="Arial" pitchFamily="34" charset="0"/>
              <a:cs typeface="Arial" pitchFamily="34" charset="0"/>
            </a:endParaRPr>
          </a:p>
          <a:p>
            <a:pPr marL="114300" indent="0">
              <a:buNone/>
            </a:pPr>
            <a:endParaRPr lang="en-US" sz="3200" b="1" dirty="0">
              <a:latin typeface="Arial" pitchFamily="34" charset="0"/>
              <a:cs typeface="Arial" pitchFamily="34" charset="0"/>
            </a:endParaRPr>
          </a:p>
          <a:p>
            <a:pPr marL="114300" indent="0">
              <a:buNone/>
            </a:pPr>
            <a:endParaRPr lang="en-US" sz="3200" b="1" dirty="0" smtClean="0">
              <a:latin typeface="Arial" pitchFamily="34" charset="0"/>
              <a:cs typeface="Arial" pitchFamily="34" charset="0"/>
            </a:endParaRPr>
          </a:p>
          <a:p>
            <a:pPr marL="114300" indent="0">
              <a:buNone/>
            </a:pPr>
            <a:r>
              <a:rPr lang="en-US" sz="3200" b="1" dirty="0" smtClean="0">
                <a:latin typeface="Arial" pitchFamily="34" charset="0"/>
                <a:cs typeface="Arial" pitchFamily="34" charset="0"/>
              </a:rPr>
              <a:t>Office Location:</a:t>
            </a:r>
            <a:endParaRPr lang="en-US" sz="3200" dirty="0" smtClean="0">
              <a:latin typeface="Arial" pitchFamily="34" charset="0"/>
              <a:cs typeface="Arial" pitchFamily="34" charset="0"/>
            </a:endParaRPr>
          </a:p>
          <a:p>
            <a:pPr marL="114300" indent="0">
              <a:buNone/>
            </a:pPr>
            <a:r>
              <a:rPr lang="en-US" sz="3200" dirty="0" smtClean="0">
                <a:latin typeface="Arial" pitchFamily="34" charset="0"/>
                <a:cs typeface="Arial" pitchFamily="34" charset="0"/>
              </a:rPr>
              <a:t>UCSB </a:t>
            </a:r>
            <a:r>
              <a:rPr lang="en-US" sz="3200" dirty="0">
                <a:latin typeface="Arial" pitchFamily="34" charset="0"/>
                <a:cs typeface="Arial" pitchFamily="34" charset="0"/>
              </a:rPr>
              <a:t>Audit and Advisory Services</a:t>
            </a:r>
            <a:br>
              <a:rPr lang="en-US" sz="3200" dirty="0">
                <a:latin typeface="Arial" pitchFamily="34" charset="0"/>
                <a:cs typeface="Arial" pitchFamily="34" charset="0"/>
              </a:rPr>
            </a:br>
            <a:r>
              <a:rPr lang="en-US" sz="3200" dirty="0">
                <a:latin typeface="Arial" pitchFamily="34" charset="0"/>
                <a:cs typeface="Arial" pitchFamily="34" charset="0"/>
              </a:rPr>
              <a:t>Building 533 (Robertson Gym)</a:t>
            </a:r>
            <a:br>
              <a:rPr lang="en-US" sz="3200" dirty="0">
                <a:latin typeface="Arial" pitchFamily="34" charset="0"/>
                <a:cs typeface="Arial" pitchFamily="34" charset="0"/>
              </a:rPr>
            </a:br>
            <a:r>
              <a:rPr lang="en-US" sz="3200" dirty="0">
                <a:latin typeface="Arial" pitchFamily="34" charset="0"/>
                <a:cs typeface="Arial" pitchFamily="34" charset="0"/>
              </a:rPr>
              <a:t>Santa Barbara, CA </a:t>
            </a:r>
            <a:r>
              <a:rPr lang="en-US" sz="3200" dirty="0" smtClean="0">
                <a:latin typeface="Arial" pitchFamily="34" charset="0"/>
                <a:cs typeface="Arial" pitchFamily="34" charset="0"/>
              </a:rPr>
              <a:t>93106-5140</a:t>
            </a:r>
          </a:p>
          <a:p>
            <a:pPr marL="114300" indent="0">
              <a:buNone/>
            </a:pPr>
            <a:endParaRPr lang="en-US" sz="3200" dirty="0" smtClean="0">
              <a:latin typeface="Arial" pitchFamily="34" charset="0"/>
              <a:cs typeface="Arial" pitchFamily="34" charset="0"/>
            </a:endParaRPr>
          </a:p>
          <a:p>
            <a:pPr marL="114300" indent="0">
              <a:buNone/>
            </a:pPr>
            <a:endParaRPr lang="en-US" sz="3200" dirty="0">
              <a:latin typeface="Arial" pitchFamily="34" charset="0"/>
              <a:cs typeface="Arial" pitchFamily="34" charset="0"/>
            </a:endParaRPr>
          </a:p>
          <a:p>
            <a:pPr marL="114300" indent="0">
              <a:buNone/>
            </a:pPr>
            <a:r>
              <a:rPr lang="en-US" sz="3200" dirty="0" smtClean="0">
                <a:latin typeface="Arial" pitchFamily="34" charset="0"/>
                <a:cs typeface="Arial" pitchFamily="34" charset="0"/>
              </a:rPr>
              <a:t>Ashley Andersen </a:t>
            </a:r>
          </a:p>
          <a:p>
            <a:pPr marL="114300" indent="0">
              <a:buNone/>
            </a:pPr>
            <a:r>
              <a:rPr lang="en-US" sz="3200" dirty="0" smtClean="0">
                <a:hlinkClick r:id="rId3"/>
              </a:rPr>
              <a:t>aeandersen@ucsb.edu</a:t>
            </a:r>
            <a:endParaRPr lang="en-US" sz="3200" dirty="0" smtClean="0"/>
          </a:p>
          <a:p>
            <a:pPr marL="114300" indent="0">
              <a:buNone/>
            </a:pPr>
            <a:r>
              <a:rPr lang="en-US" sz="3200" dirty="0" smtClean="0"/>
              <a:t>805.893.4080 </a:t>
            </a:r>
          </a:p>
          <a:p>
            <a:pPr marL="114300" indent="0">
              <a:buNone/>
            </a:pPr>
            <a:endParaRPr lang="en-US" sz="3200" dirty="0" smtClean="0">
              <a:latin typeface="Arial" pitchFamily="34" charset="0"/>
              <a:cs typeface="Arial" pitchFamily="34" charset="0"/>
            </a:endParaRPr>
          </a:p>
          <a:p>
            <a:pPr marL="114300" indent="0">
              <a:buNone/>
            </a:pPr>
            <a:r>
              <a:rPr lang="en-US" sz="3200" dirty="0" smtClean="0">
                <a:latin typeface="Arial" pitchFamily="34" charset="0"/>
                <a:cs typeface="Arial" pitchFamily="34" charset="0"/>
              </a:rPr>
              <a:t>Antonio </a:t>
            </a:r>
            <a:r>
              <a:rPr lang="en-US" sz="3200" dirty="0" err="1" smtClean="0">
                <a:latin typeface="Arial" pitchFamily="34" charset="0"/>
                <a:cs typeface="Arial" pitchFamily="34" charset="0"/>
              </a:rPr>
              <a:t>Manas</a:t>
            </a:r>
            <a:r>
              <a:rPr lang="en-US" sz="3200" dirty="0" smtClean="0">
                <a:latin typeface="Arial" pitchFamily="34" charset="0"/>
                <a:cs typeface="Arial" pitchFamily="34" charset="0"/>
              </a:rPr>
              <a:t>-Melendez </a:t>
            </a:r>
          </a:p>
          <a:p>
            <a:pPr marL="114300" indent="0">
              <a:buNone/>
            </a:pPr>
            <a:r>
              <a:rPr lang="en-US" sz="3200" dirty="0" smtClean="0">
                <a:hlinkClick r:id="rId4"/>
              </a:rPr>
              <a:t>antonio.m.melendez@audit.ucsb.edu </a:t>
            </a:r>
            <a:endParaRPr lang="en-US" sz="3200" dirty="0" smtClean="0"/>
          </a:p>
          <a:p>
            <a:pPr marL="114300" indent="0">
              <a:buNone/>
            </a:pPr>
            <a:r>
              <a:rPr lang="en-US" sz="3200" dirty="0" smtClean="0"/>
              <a:t>805.893.5344</a:t>
            </a:r>
          </a:p>
          <a:p>
            <a:pPr marL="114300" indent="0">
              <a:buNone/>
            </a:pPr>
            <a:endParaRPr lang="en-US" sz="3200" dirty="0" smtClean="0"/>
          </a:p>
          <a:p>
            <a:pPr marL="114300" indent="0">
              <a:buNone/>
            </a:pPr>
            <a:r>
              <a:rPr lang="en-US" sz="3200" dirty="0" smtClean="0">
                <a:latin typeface="Arial" pitchFamily="34" charset="0"/>
                <a:cs typeface="Arial" pitchFamily="34" charset="0"/>
              </a:rPr>
              <a:t>Irene Camargo </a:t>
            </a:r>
          </a:p>
          <a:p>
            <a:pPr marL="114300" indent="0">
              <a:buNone/>
            </a:pPr>
            <a:r>
              <a:rPr lang="en-US" sz="3200" dirty="0" smtClean="0">
                <a:hlinkClick r:id="rId5"/>
              </a:rPr>
              <a:t>irene.camargo@audit.ucsb.edu</a:t>
            </a:r>
            <a:endParaRPr lang="en-US" sz="3200" dirty="0" smtClean="0"/>
          </a:p>
          <a:p>
            <a:pPr marL="114300" indent="0">
              <a:buNone/>
            </a:pPr>
            <a:r>
              <a:rPr lang="en-US" sz="3200" dirty="0"/>
              <a:t>805.893.3938</a:t>
            </a:r>
            <a:r>
              <a:rPr lang="en-US" sz="3200" dirty="0">
                <a:latin typeface="Arial" pitchFamily="34" charset="0"/>
                <a:cs typeface="Arial" pitchFamily="34" charset="0"/>
              </a:rPr>
              <a:t/>
            </a:r>
            <a:br>
              <a:rPr lang="en-US" sz="3200" dirty="0">
                <a:latin typeface="Arial" pitchFamily="34" charset="0"/>
                <a:cs typeface="Arial" pitchFamily="34" charset="0"/>
              </a:rPr>
            </a:br>
            <a:endParaRPr lang="en-US" dirty="0" smtClean="0">
              <a:latin typeface="Arial" pitchFamily="34" charset="0"/>
              <a:cs typeface="Arial" pitchFamily="34" charset="0"/>
            </a:endParaRPr>
          </a:p>
          <a:p>
            <a:pPr marL="114300" indent="0">
              <a:buNone/>
            </a:pPr>
            <a:endParaRPr lang="en-US" dirty="0">
              <a:latin typeface="Arial" pitchFamily="34" charset="0"/>
              <a:cs typeface="Arial" pitchFamily="34" charset="0"/>
            </a:endParaRPr>
          </a:p>
          <a:p>
            <a:pPr marL="114300" indent="0" algn="r">
              <a:buNone/>
            </a:pP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114300" indent="0" algn="r">
              <a:buNone/>
            </a:pPr>
            <a:endParaRPr lang="en-US" b="1" dirty="0">
              <a:effectLst>
                <a:outerShdw blurRad="38100" dist="38100" dir="2700000" algn="tl">
                  <a:srgbClr val="000000">
                    <a:alpha val="43137"/>
                  </a:srgbClr>
                </a:outerShdw>
              </a:effectLst>
              <a:latin typeface="Arial" pitchFamily="34" charset="0"/>
              <a:cs typeface="Arial" pitchFamily="34" charset="0"/>
            </a:endParaRPr>
          </a:p>
          <a:p>
            <a:pPr marL="114300" indent="0" algn="r">
              <a:buNone/>
            </a:pPr>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990600"/>
            <a:ext cx="2139696" cy="33432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1713341"/>
            <a:ext cx="4133850" cy="809625"/>
          </a:xfrm>
          <a:prstGeom prst="rect">
            <a:avLst/>
          </a:prstGeom>
        </p:spPr>
      </p:pic>
      <p:sp>
        <p:nvSpPr>
          <p:cNvPr id="3" name="Slide Number Placeholder 2"/>
          <p:cNvSpPr>
            <a:spLocks noGrp="1"/>
          </p:cNvSpPr>
          <p:nvPr>
            <p:ph type="sldNum" sz="quarter" idx="12"/>
          </p:nvPr>
        </p:nvSpPr>
        <p:spPr/>
        <p:txBody>
          <a:bodyPr/>
          <a:lstStyle/>
          <a:p>
            <a:fld id="{CD0B5FC2-B5AB-48B1-AD20-875C37C9E2A4}" type="slidenum">
              <a:rPr lang="en-US" smtClean="0"/>
              <a:t>33</a:t>
            </a:fld>
            <a:endParaRPr lang="en-US" dirty="0"/>
          </a:p>
        </p:txBody>
      </p:sp>
    </p:spTree>
    <p:extLst>
      <p:ext uri="{BB962C8B-B14F-4D97-AF65-F5344CB8AC3E}">
        <p14:creationId xmlns:p14="http://schemas.microsoft.com/office/powerpoint/2010/main" val="424825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218" y="1752600"/>
            <a:ext cx="4373563" cy="4373563"/>
          </a:xfrm>
        </p:spPr>
      </p:pic>
      <p:sp>
        <p:nvSpPr>
          <p:cNvPr id="4" name="Slide Number Placeholder 3"/>
          <p:cNvSpPr>
            <a:spLocks noGrp="1"/>
          </p:cNvSpPr>
          <p:nvPr>
            <p:ph type="sldNum" sz="quarter" idx="12"/>
          </p:nvPr>
        </p:nvSpPr>
        <p:spPr/>
        <p:txBody>
          <a:bodyPr/>
          <a:lstStyle/>
          <a:p>
            <a:fld id="{CD0B5FC2-B5AB-48B1-AD20-875C37C9E2A4}" type="slidenum">
              <a:rPr lang="en-US" smtClean="0"/>
              <a:t>34</a:t>
            </a:fld>
            <a:endParaRPr lang="en-US" dirty="0"/>
          </a:p>
        </p:txBody>
      </p:sp>
    </p:spTree>
    <p:extLst>
      <p:ext uri="{BB962C8B-B14F-4D97-AF65-F5344CB8AC3E}">
        <p14:creationId xmlns:p14="http://schemas.microsoft.com/office/powerpoint/2010/main" val="400901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&amp; Why</a:t>
            </a:r>
            <a:endParaRPr lang="en-US" dirty="0"/>
          </a:p>
        </p:txBody>
      </p:sp>
      <p:sp>
        <p:nvSpPr>
          <p:cNvPr id="3" name="Content Placeholder 2"/>
          <p:cNvSpPr>
            <a:spLocks noGrp="1"/>
          </p:cNvSpPr>
          <p:nvPr>
            <p:ph idx="1"/>
          </p:nvPr>
        </p:nvSpPr>
        <p:spPr/>
        <p:txBody>
          <a:bodyPr>
            <a:noAutofit/>
          </a:bodyPr>
          <a:lstStyle/>
          <a:p>
            <a:pPr marL="114300" indent="0" algn="ctr">
              <a:buNone/>
            </a:pPr>
            <a:r>
              <a:rPr lang="en-US" sz="2000" dirty="0" smtClean="0">
                <a:solidFill>
                  <a:schemeClr val="bg1">
                    <a:lumMod val="50000"/>
                  </a:schemeClr>
                </a:solidFill>
                <a:latin typeface="Arial" pitchFamily="34" charset="0"/>
                <a:cs typeface="Arial" pitchFamily="34" charset="0"/>
              </a:rPr>
              <a:t>And why do I need to know about it? </a:t>
            </a:r>
            <a:endParaRPr lang="en-US" sz="2000" dirty="0">
              <a:solidFill>
                <a:schemeClr val="bg1">
                  <a:lumMod val="50000"/>
                </a:schemeClr>
              </a:solidFill>
              <a:latin typeface="Arial" pitchFamily="34" charset="0"/>
              <a:cs typeface="Arial" pitchFamily="34" charset="0"/>
            </a:endParaRPr>
          </a:p>
          <a:p>
            <a:pPr marL="114300" indent="0" algn="ctr">
              <a:buNone/>
            </a:pP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0B5FC2-B5AB-48B1-AD20-875C37C9E2A4}" type="slidenum">
              <a:rPr lang="en-US" smtClean="0"/>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46358"/>
            <a:ext cx="5943600" cy="4457700"/>
          </a:xfrm>
          <a:prstGeom prst="rect">
            <a:avLst/>
          </a:prstGeom>
        </p:spPr>
      </p:pic>
    </p:spTree>
    <p:extLst>
      <p:ext uri="{BB962C8B-B14F-4D97-AF65-F5344CB8AC3E}">
        <p14:creationId xmlns:p14="http://schemas.microsoft.com/office/powerpoint/2010/main" val="112064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audit plan determined?</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endParaRPr lang="en-US" sz="2100" dirty="0" smtClean="0">
              <a:latin typeface="Arial" pitchFamily="34" charset="0"/>
              <a:cs typeface="Arial" pitchFamily="34" charset="0"/>
            </a:endParaRPr>
          </a:p>
          <a:p>
            <a:pPr>
              <a:buFont typeface="Wingdings" pitchFamily="2" charset="2"/>
              <a:buChar char="§"/>
            </a:pPr>
            <a:r>
              <a:rPr lang="en-US" sz="2100" dirty="0" smtClean="0">
                <a:solidFill>
                  <a:schemeClr val="bg1">
                    <a:lumMod val="50000"/>
                  </a:schemeClr>
                </a:solidFill>
                <a:latin typeface="Arial" pitchFamily="34" charset="0"/>
                <a:cs typeface="Arial" pitchFamily="34" charset="0"/>
              </a:rPr>
              <a:t>Annual Risk Assessment</a:t>
            </a:r>
          </a:p>
          <a:p>
            <a:pPr lvl="1">
              <a:buFont typeface="Wingdings" pitchFamily="2" charset="2"/>
              <a:buChar char="§"/>
            </a:pPr>
            <a:r>
              <a:rPr lang="en-US" sz="1700" u="sng" dirty="0" smtClean="0">
                <a:solidFill>
                  <a:schemeClr val="bg1">
                    <a:lumMod val="50000"/>
                  </a:schemeClr>
                </a:solidFill>
                <a:latin typeface="Arial" pitchFamily="34" charset="0"/>
                <a:cs typeface="Arial" pitchFamily="34" charset="0"/>
              </a:rPr>
              <a:t>Conduct Interviews</a:t>
            </a:r>
          </a:p>
          <a:p>
            <a:pPr lvl="1">
              <a:buFont typeface="Wingdings" pitchFamily="2" charset="2"/>
              <a:buChar char="§"/>
            </a:pPr>
            <a:r>
              <a:rPr lang="en-US" sz="1700" u="sng" dirty="0" smtClean="0">
                <a:solidFill>
                  <a:schemeClr val="bg1">
                    <a:lumMod val="50000"/>
                  </a:schemeClr>
                </a:solidFill>
                <a:latin typeface="Arial" pitchFamily="34" charset="0"/>
                <a:cs typeface="Arial" pitchFamily="34" charset="0"/>
              </a:rPr>
              <a:t>Survey Stakeholders</a:t>
            </a:r>
          </a:p>
          <a:p>
            <a:pPr lvl="1">
              <a:buFont typeface="Wingdings" pitchFamily="2" charset="2"/>
              <a:buChar char="§"/>
            </a:pPr>
            <a:r>
              <a:rPr lang="en-US" sz="1700" u="sng" dirty="0" smtClean="0">
                <a:solidFill>
                  <a:schemeClr val="bg1">
                    <a:lumMod val="50000"/>
                  </a:schemeClr>
                </a:solidFill>
                <a:latin typeface="Arial" pitchFamily="34" charset="0"/>
                <a:cs typeface="Arial" pitchFamily="34" charset="0"/>
              </a:rPr>
              <a:t>Review Prior Audits</a:t>
            </a:r>
          </a:p>
          <a:p>
            <a:pPr lvl="1">
              <a:buFont typeface="Wingdings" pitchFamily="2" charset="2"/>
              <a:buChar char="§"/>
            </a:pPr>
            <a:r>
              <a:rPr lang="en-US" sz="1700" u="sng" dirty="0" smtClean="0">
                <a:solidFill>
                  <a:schemeClr val="bg1">
                    <a:lumMod val="50000"/>
                  </a:schemeClr>
                </a:solidFill>
                <a:latin typeface="Arial" pitchFamily="34" charset="0"/>
                <a:cs typeface="Arial" pitchFamily="34" charset="0"/>
              </a:rPr>
              <a:t>Review Compliance Requirements</a:t>
            </a:r>
          </a:p>
          <a:p>
            <a:pPr lvl="1">
              <a:buFont typeface="Wingdings" pitchFamily="2" charset="2"/>
              <a:buChar char="§"/>
            </a:pPr>
            <a:r>
              <a:rPr lang="en-US" sz="1700" u="sng" dirty="0" smtClean="0">
                <a:solidFill>
                  <a:schemeClr val="bg1">
                    <a:lumMod val="50000"/>
                  </a:schemeClr>
                </a:solidFill>
                <a:latin typeface="Arial" pitchFamily="34" charset="0"/>
                <a:cs typeface="Arial" pitchFamily="34" charset="0"/>
              </a:rPr>
              <a:t>Review Whistleblower Reports</a:t>
            </a:r>
          </a:p>
          <a:p>
            <a:pPr>
              <a:buFont typeface="Wingdings" pitchFamily="2" charset="2"/>
              <a:buChar char="§"/>
            </a:pPr>
            <a:endParaRPr lang="en-US" sz="2100" u="sng" dirty="0" smtClean="0">
              <a:solidFill>
                <a:schemeClr val="bg1">
                  <a:lumMod val="50000"/>
                </a:schemeClr>
              </a:solidFill>
              <a:latin typeface="Arial" pitchFamily="34" charset="0"/>
              <a:cs typeface="Arial" pitchFamily="34" charset="0"/>
            </a:endParaRPr>
          </a:p>
          <a:p>
            <a:pPr>
              <a:buFont typeface="Wingdings" pitchFamily="2" charset="2"/>
              <a:buChar char="§"/>
            </a:pPr>
            <a:r>
              <a:rPr lang="en-US" sz="2100" dirty="0" smtClean="0">
                <a:solidFill>
                  <a:schemeClr val="bg1">
                    <a:lumMod val="50000"/>
                  </a:schemeClr>
                </a:solidFill>
                <a:latin typeface="Arial" pitchFamily="34" charset="0"/>
                <a:cs typeface="Arial" pitchFamily="34" charset="0"/>
              </a:rPr>
              <a:t>Results are included in a risk assessment methodology prescribed by UCOP and augmented to address local needs and risks.  </a:t>
            </a:r>
            <a:endParaRPr lang="en-US" sz="2100" dirty="0">
              <a:solidFill>
                <a:schemeClr val="bg1">
                  <a:lumMod val="50000"/>
                </a:schemeClr>
              </a:solidFill>
              <a:latin typeface="Arial" pitchFamily="34" charset="0"/>
              <a:cs typeface="Arial" pitchFamily="34" charset="0"/>
            </a:endParaRPr>
          </a:p>
          <a:p>
            <a:pPr marL="114300" lvl="0" indent="0">
              <a:buNone/>
            </a:pPr>
            <a:endParaRPr lang="en-US" sz="2100" dirty="0">
              <a:solidFill>
                <a:schemeClr val="bg1">
                  <a:lumMod val="50000"/>
                </a:schemeClr>
              </a:solidFill>
              <a:latin typeface="Arial" pitchFamily="34" charset="0"/>
              <a:cs typeface="Arial" pitchFamily="34" charset="0"/>
            </a:endParaRPr>
          </a:p>
          <a:p>
            <a:pPr>
              <a:buFont typeface="Wingdings" pitchFamily="2" charset="2"/>
              <a:buChar char="q"/>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5</a:t>
            </a:fld>
            <a:endParaRPr lang="en-US" dirty="0"/>
          </a:p>
        </p:txBody>
      </p:sp>
    </p:spTree>
    <p:extLst>
      <p:ext uri="{BB962C8B-B14F-4D97-AF65-F5344CB8AC3E}">
        <p14:creationId xmlns:p14="http://schemas.microsoft.com/office/powerpoint/2010/main" val="2131309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Audit Roadmap</a:t>
            </a:r>
            <a:endParaRPr lang="en-US" dirty="0"/>
          </a:p>
        </p:txBody>
      </p:sp>
      <p:pic>
        <p:nvPicPr>
          <p:cNvPr id="7" name="Content Placeholder 6" descr="Learning in Practice: The ABC of managing expectations - Always Be Contract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989086" y="-312686"/>
            <a:ext cx="5165825" cy="8991598"/>
          </a:xfrm>
        </p:spPr>
      </p:pic>
      <p:sp>
        <p:nvSpPr>
          <p:cNvPr id="4" name="Slide Number Placeholder 3"/>
          <p:cNvSpPr>
            <a:spLocks noGrp="1"/>
          </p:cNvSpPr>
          <p:nvPr>
            <p:ph type="sldNum" sz="quarter" idx="12"/>
          </p:nvPr>
        </p:nvSpPr>
        <p:spPr/>
        <p:txBody>
          <a:bodyPr/>
          <a:lstStyle/>
          <a:p>
            <a:fld id="{CD0B5FC2-B5AB-48B1-AD20-875C37C9E2A4}" type="slidenum">
              <a:rPr lang="en-US" smtClean="0"/>
              <a:t>6</a:t>
            </a:fld>
            <a:endParaRPr lang="en-US" dirty="0"/>
          </a:p>
        </p:txBody>
      </p:sp>
      <p:sp>
        <p:nvSpPr>
          <p:cNvPr id="8" name="TextBox 7"/>
          <p:cNvSpPr txBox="1"/>
          <p:nvPr/>
        </p:nvSpPr>
        <p:spPr>
          <a:xfrm>
            <a:off x="4724400" y="1905000"/>
            <a:ext cx="4343398" cy="923330"/>
          </a:xfrm>
          <a:prstGeom prst="rect">
            <a:avLst/>
          </a:prstGeom>
          <a:noFill/>
        </p:spPr>
        <p:txBody>
          <a:bodyPr wrap="square" rtlCol="0">
            <a:spAutoFit/>
          </a:bodyPr>
          <a:lstStyle/>
          <a:p>
            <a:pPr marL="342900" indent="-342900">
              <a:buAutoNum type="arabicPeriod"/>
            </a:pPr>
            <a:r>
              <a:rPr lang="en-US" dirty="0" smtClean="0"/>
              <a:t>Audit Notification-The Engagement Letter</a:t>
            </a:r>
          </a:p>
          <a:p>
            <a:pPr marL="342900" indent="-342900">
              <a:buAutoNum type="arabicPeriod"/>
            </a:pPr>
            <a:endParaRPr lang="en-US" dirty="0"/>
          </a:p>
        </p:txBody>
      </p:sp>
      <p:sp>
        <p:nvSpPr>
          <p:cNvPr id="10" name="TextBox 9"/>
          <p:cNvSpPr txBox="1"/>
          <p:nvPr/>
        </p:nvSpPr>
        <p:spPr>
          <a:xfrm>
            <a:off x="4724400" y="1905000"/>
            <a:ext cx="2577950" cy="646331"/>
          </a:xfrm>
          <a:prstGeom prst="rect">
            <a:avLst/>
          </a:prstGeom>
          <a:noFill/>
        </p:spPr>
        <p:txBody>
          <a:bodyPr wrap="none" rtlCol="0">
            <a:spAutoFit/>
          </a:bodyPr>
          <a:lstStyle/>
          <a:p>
            <a:r>
              <a:rPr lang="en-US" dirty="0"/>
              <a:t>2.  Entrance Meeting </a:t>
            </a:r>
          </a:p>
          <a:p>
            <a:endParaRPr lang="en-US" dirty="0"/>
          </a:p>
        </p:txBody>
      </p:sp>
      <p:sp>
        <p:nvSpPr>
          <p:cNvPr id="11" name="TextBox 10"/>
          <p:cNvSpPr txBox="1"/>
          <p:nvPr/>
        </p:nvSpPr>
        <p:spPr>
          <a:xfrm>
            <a:off x="4724400" y="1904999"/>
            <a:ext cx="2819400" cy="646331"/>
          </a:xfrm>
          <a:prstGeom prst="rect">
            <a:avLst/>
          </a:prstGeom>
          <a:noFill/>
        </p:spPr>
        <p:txBody>
          <a:bodyPr wrap="square" rtlCol="0">
            <a:spAutoFit/>
          </a:bodyPr>
          <a:lstStyle/>
          <a:p>
            <a:r>
              <a:rPr lang="en-US" dirty="0" smtClean="0"/>
              <a:t>3. Internal Control Questionnaires</a:t>
            </a:r>
            <a:endParaRPr lang="en-US" dirty="0"/>
          </a:p>
        </p:txBody>
      </p:sp>
      <p:sp>
        <p:nvSpPr>
          <p:cNvPr id="12" name="TextBox 11"/>
          <p:cNvSpPr txBox="1"/>
          <p:nvPr/>
        </p:nvSpPr>
        <p:spPr>
          <a:xfrm>
            <a:off x="4724400" y="1904998"/>
            <a:ext cx="2164375" cy="369332"/>
          </a:xfrm>
          <a:prstGeom prst="rect">
            <a:avLst/>
          </a:prstGeom>
          <a:noFill/>
        </p:spPr>
        <p:txBody>
          <a:bodyPr wrap="none" rtlCol="0">
            <a:spAutoFit/>
          </a:bodyPr>
          <a:lstStyle/>
          <a:p>
            <a:r>
              <a:rPr lang="en-US" dirty="0" smtClean="0"/>
              <a:t>4. Risk Assessment</a:t>
            </a:r>
            <a:endParaRPr lang="en-US" dirty="0"/>
          </a:p>
        </p:txBody>
      </p:sp>
      <p:sp>
        <p:nvSpPr>
          <p:cNvPr id="13" name="TextBox 12"/>
          <p:cNvSpPr txBox="1"/>
          <p:nvPr/>
        </p:nvSpPr>
        <p:spPr>
          <a:xfrm>
            <a:off x="4724400" y="1904998"/>
            <a:ext cx="1576072" cy="369332"/>
          </a:xfrm>
          <a:prstGeom prst="rect">
            <a:avLst/>
          </a:prstGeom>
          <a:noFill/>
        </p:spPr>
        <p:txBody>
          <a:bodyPr wrap="none" rtlCol="0">
            <a:spAutoFit/>
          </a:bodyPr>
          <a:lstStyle/>
          <a:p>
            <a:r>
              <a:rPr lang="en-US" dirty="0" smtClean="0"/>
              <a:t>5. Field Work</a:t>
            </a:r>
            <a:endParaRPr lang="en-US" dirty="0"/>
          </a:p>
        </p:txBody>
      </p:sp>
      <p:sp>
        <p:nvSpPr>
          <p:cNvPr id="14" name="TextBox 13"/>
          <p:cNvSpPr txBox="1"/>
          <p:nvPr/>
        </p:nvSpPr>
        <p:spPr>
          <a:xfrm>
            <a:off x="4724400" y="1904999"/>
            <a:ext cx="2972289" cy="646331"/>
          </a:xfrm>
          <a:prstGeom prst="rect">
            <a:avLst/>
          </a:prstGeom>
          <a:noFill/>
        </p:spPr>
        <p:txBody>
          <a:bodyPr wrap="none" rtlCol="0">
            <a:spAutoFit/>
          </a:bodyPr>
          <a:lstStyle/>
          <a:p>
            <a:r>
              <a:rPr lang="en-US" dirty="0" smtClean="0"/>
              <a:t>6. Issue Draft Report and </a:t>
            </a:r>
          </a:p>
          <a:p>
            <a:r>
              <a:rPr lang="en-US" dirty="0" smtClean="0"/>
              <a:t>Exit Interview</a:t>
            </a:r>
            <a:endParaRPr lang="en-US" dirty="0"/>
          </a:p>
        </p:txBody>
      </p:sp>
      <p:sp>
        <p:nvSpPr>
          <p:cNvPr id="15" name="TextBox 14"/>
          <p:cNvSpPr txBox="1"/>
          <p:nvPr/>
        </p:nvSpPr>
        <p:spPr>
          <a:xfrm>
            <a:off x="4715893" y="1904998"/>
            <a:ext cx="2342308" cy="369332"/>
          </a:xfrm>
          <a:prstGeom prst="rect">
            <a:avLst/>
          </a:prstGeom>
          <a:noFill/>
        </p:spPr>
        <p:txBody>
          <a:bodyPr wrap="none" rtlCol="0">
            <a:spAutoFit/>
          </a:bodyPr>
          <a:lstStyle/>
          <a:p>
            <a:r>
              <a:rPr lang="en-US" dirty="0" smtClean="0"/>
              <a:t>7. Issue Final Report</a:t>
            </a:r>
            <a:endParaRPr lang="en-US" dirty="0"/>
          </a:p>
        </p:txBody>
      </p:sp>
      <p:sp>
        <p:nvSpPr>
          <p:cNvPr id="16" name="TextBox 15"/>
          <p:cNvSpPr txBox="1"/>
          <p:nvPr/>
        </p:nvSpPr>
        <p:spPr>
          <a:xfrm>
            <a:off x="4724400" y="1904999"/>
            <a:ext cx="4136069" cy="646331"/>
          </a:xfrm>
          <a:prstGeom prst="rect">
            <a:avLst/>
          </a:prstGeom>
          <a:noFill/>
        </p:spPr>
        <p:txBody>
          <a:bodyPr wrap="none" rtlCol="0">
            <a:spAutoFit/>
          </a:bodyPr>
          <a:lstStyle/>
          <a:p>
            <a:r>
              <a:rPr lang="en-US" dirty="0" smtClean="0"/>
              <a:t>8. Management Corrective Actions</a:t>
            </a:r>
          </a:p>
          <a:p>
            <a:r>
              <a:rPr lang="en-US" dirty="0" smtClean="0"/>
              <a:t> and Follow-up</a:t>
            </a: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292" y="0"/>
            <a:ext cx="6188735" cy="6858000"/>
          </a:xfrm>
          <a:prstGeom prst="rect">
            <a:avLst/>
          </a:prstGeom>
        </p:spPr>
      </p:pic>
      <p:pic>
        <p:nvPicPr>
          <p:cNvPr id="20" name="Picture 19"/>
          <p:cNvPicPr>
            <a:picLocks noChangeAspect="1"/>
          </p:cNvPicPr>
          <p:nvPr/>
        </p:nvPicPr>
        <p:blipFill>
          <a:blip r:embed="rId5"/>
          <a:stretch>
            <a:fillRect/>
          </a:stretch>
        </p:blipFill>
        <p:spPr>
          <a:xfrm>
            <a:off x="1295389" y="0"/>
            <a:ext cx="6570539" cy="6858000"/>
          </a:xfrm>
          <a:prstGeom prst="rect">
            <a:avLst/>
          </a:prstGeom>
        </p:spPr>
      </p:pic>
    </p:spTree>
    <p:extLst>
      <p:ext uri="{BB962C8B-B14F-4D97-AF65-F5344CB8AC3E}">
        <p14:creationId xmlns:p14="http://schemas.microsoft.com/office/powerpoint/2010/main" val="289824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Corrective Actions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latin typeface="Arial" pitchFamily="34" charset="0"/>
                <a:cs typeface="Arial" pitchFamily="34" charset="0"/>
              </a:rPr>
              <a:t>Management </a:t>
            </a:r>
            <a:r>
              <a:rPr lang="en-US" sz="2800" dirty="0">
                <a:latin typeface="Arial" pitchFamily="34" charset="0"/>
                <a:cs typeface="Arial" pitchFamily="34" charset="0"/>
              </a:rPr>
              <a:t>corrective actions (MCAs) </a:t>
            </a:r>
            <a:r>
              <a:rPr lang="en-US" sz="2800" dirty="0" smtClean="0">
                <a:latin typeface="Arial" pitchFamily="34" charset="0"/>
                <a:cs typeface="Arial" pitchFamily="34" charset="0"/>
              </a:rPr>
              <a:t>are </a:t>
            </a:r>
            <a:r>
              <a:rPr lang="en-US" sz="2800" dirty="0">
                <a:latin typeface="Arial" pitchFamily="34" charset="0"/>
                <a:cs typeface="Arial" pitchFamily="34" charset="0"/>
              </a:rPr>
              <a:t>the improvements and other actions </a:t>
            </a:r>
            <a:r>
              <a:rPr lang="en-US" sz="2800" dirty="0" smtClean="0">
                <a:latin typeface="Arial" pitchFamily="34" charset="0"/>
                <a:cs typeface="Arial" pitchFamily="34" charset="0"/>
              </a:rPr>
              <a:t>that </a:t>
            </a:r>
            <a:r>
              <a:rPr lang="en-US" sz="2800" dirty="0">
                <a:latin typeface="Arial" pitchFamily="34" charset="0"/>
                <a:cs typeface="Arial" pitchFamily="34" charset="0"/>
              </a:rPr>
              <a:t>campus management agrees to take </a:t>
            </a:r>
            <a:r>
              <a:rPr lang="en-US" sz="2800" dirty="0" smtClean="0">
                <a:latin typeface="Arial" pitchFamily="34" charset="0"/>
                <a:cs typeface="Arial" pitchFamily="34" charset="0"/>
              </a:rPr>
              <a:t>in </a:t>
            </a:r>
            <a:r>
              <a:rPr lang="en-US" sz="2800" dirty="0">
                <a:latin typeface="Arial" pitchFamily="34" charset="0"/>
                <a:cs typeface="Arial" pitchFamily="34" charset="0"/>
              </a:rPr>
              <a:t>response to the recommendations </a:t>
            </a:r>
            <a:r>
              <a:rPr lang="en-US" sz="2800" dirty="0" smtClean="0">
                <a:latin typeface="Arial" pitchFamily="34" charset="0"/>
                <a:cs typeface="Arial" pitchFamily="34" charset="0"/>
              </a:rPr>
              <a:t>included </a:t>
            </a:r>
            <a:r>
              <a:rPr lang="en-US" sz="2800" dirty="0">
                <a:latin typeface="Arial" pitchFamily="34" charset="0"/>
                <a:cs typeface="Arial" pitchFamily="34" charset="0"/>
              </a:rPr>
              <a:t>in the department’s audit and </a:t>
            </a:r>
            <a:r>
              <a:rPr lang="en-US" sz="2800" dirty="0" smtClean="0">
                <a:latin typeface="Arial" pitchFamily="34" charset="0"/>
                <a:cs typeface="Arial" pitchFamily="34" charset="0"/>
              </a:rPr>
              <a:t>advisory </a:t>
            </a:r>
            <a:r>
              <a:rPr lang="en-US" sz="2800" dirty="0">
                <a:latin typeface="Arial" pitchFamily="34" charset="0"/>
                <a:cs typeface="Arial" pitchFamily="34" charset="0"/>
              </a:rPr>
              <a:t>service reports. </a:t>
            </a:r>
            <a:endParaRPr lang="en-US" sz="2800" dirty="0" smtClean="0">
              <a:latin typeface="Arial" pitchFamily="34" charset="0"/>
              <a:cs typeface="Arial" pitchFamily="34" charset="0"/>
            </a:endParaRPr>
          </a:p>
          <a:p>
            <a:pPr marL="114300" indent="0">
              <a:buNone/>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Each MCA has a date of completion.</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We preform routine follow-ups to check on the status and ensure the MCA is complete by the date agreed upon.  </a:t>
            </a:r>
          </a:p>
          <a:p>
            <a:endParaRPr lang="en-US" sz="2800" dirty="0">
              <a:latin typeface="Arial" pitchFamily="34" charset="0"/>
              <a:cs typeface="Arial" pitchFamily="34" charset="0"/>
            </a:endParaRPr>
          </a:p>
          <a:p>
            <a:r>
              <a:rPr lang="en-US" sz="2800" dirty="0" smtClean="0">
                <a:latin typeface="Arial" pitchFamily="34" charset="0"/>
                <a:cs typeface="Arial" pitchFamily="34" charset="0"/>
              </a:rPr>
              <a:t>Extensions do happen, but any MCA that goes past 300 days gets reported by the Regents to the Chancellor.  </a:t>
            </a:r>
          </a:p>
          <a:p>
            <a:pPr marL="114300" indent="0">
              <a:buNone/>
            </a:pPr>
            <a:endParaRPr lang="en-US" sz="2800" dirty="0">
              <a:latin typeface="Arial" pitchFamily="34" charset="0"/>
              <a:cs typeface="Arial" pitchFamily="34" charset="0"/>
            </a:endParaRPr>
          </a:p>
          <a:p>
            <a:pPr marL="114300" indent="0">
              <a:buNone/>
            </a:pPr>
            <a:endParaRPr lang="en-US" sz="2800" dirty="0">
              <a:latin typeface="Arial" pitchFamily="34" charset="0"/>
              <a:cs typeface="Arial" pitchFamily="34" charset="0"/>
            </a:endParaRPr>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7</a:t>
            </a:fld>
            <a:endParaRPr lang="en-US" dirty="0"/>
          </a:p>
        </p:txBody>
      </p:sp>
    </p:spTree>
    <p:extLst>
      <p:ext uri="{BB962C8B-B14F-4D97-AF65-F5344CB8AC3E}">
        <p14:creationId xmlns:p14="http://schemas.microsoft.com/office/powerpoint/2010/main" val="1123368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Corrective Actions</a:t>
            </a:r>
            <a:endParaRPr lang="en-US" dirty="0"/>
          </a:p>
        </p:txBody>
      </p:sp>
      <p:sp>
        <p:nvSpPr>
          <p:cNvPr id="3" name="Content Placeholder 2"/>
          <p:cNvSpPr>
            <a:spLocks noGrp="1"/>
          </p:cNvSpPr>
          <p:nvPr>
            <p:ph idx="1"/>
          </p:nvPr>
        </p:nvSpPr>
        <p:spPr/>
        <p:txBody>
          <a:bodyPr>
            <a:normAutofit/>
          </a:bodyPr>
          <a:lstStyle/>
          <a:p>
            <a:pPr marL="114300" indent="0">
              <a:buNone/>
            </a:pPr>
            <a:endParaRPr lang="en-US" sz="2800" dirty="0">
              <a:latin typeface="Arial" pitchFamily="34" charset="0"/>
              <a:cs typeface="Arial" pitchFamily="34" charset="0"/>
            </a:endParaRPr>
          </a:p>
          <a:p>
            <a:pPr marL="114300" indent="0">
              <a:buNone/>
            </a:pPr>
            <a:endParaRPr lang="en-US" sz="2800" dirty="0">
              <a:latin typeface="Arial" pitchFamily="34" charset="0"/>
              <a:cs typeface="Arial" pitchFamily="34" charset="0"/>
            </a:endParaRPr>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CD0B5FC2-B5AB-48B1-AD20-875C37C9E2A4}" type="slidenum">
              <a:rPr lang="en-US" smtClean="0"/>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64" y="1631632"/>
            <a:ext cx="7010400" cy="4907280"/>
          </a:xfrm>
          <a:prstGeom prst="rect">
            <a:avLst/>
          </a:prstGeom>
        </p:spPr>
      </p:pic>
    </p:spTree>
    <p:extLst>
      <p:ext uri="{BB962C8B-B14F-4D97-AF65-F5344CB8AC3E}">
        <p14:creationId xmlns:p14="http://schemas.microsoft.com/office/powerpoint/2010/main" val="291283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For fiscal year 2017-2018</a:t>
            </a:r>
            <a:endParaRPr lang="en-US" dirty="0"/>
          </a:p>
        </p:txBody>
      </p:sp>
      <p:sp>
        <p:nvSpPr>
          <p:cNvPr id="4" name="Title 3"/>
          <p:cNvSpPr>
            <a:spLocks noGrp="1"/>
          </p:cNvSpPr>
          <p:nvPr>
            <p:ph type="title"/>
          </p:nvPr>
        </p:nvSpPr>
        <p:spPr/>
        <p:txBody>
          <a:bodyPr/>
          <a:lstStyle/>
          <a:p>
            <a:r>
              <a:rPr lang="en-US" dirty="0" smtClean="0"/>
              <a:t>Audit Services plan</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8352" r="8352"/>
          <a:stretch>
            <a:fillRect/>
          </a:stretch>
        </p:blipFill>
        <p:spPr/>
      </p:pic>
      <p:sp>
        <p:nvSpPr>
          <p:cNvPr id="2" name="Slide Number Placeholder 1"/>
          <p:cNvSpPr>
            <a:spLocks noGrp="1"/>
          </p:cNvSpPr>
          <p:nvPr>
            <p:ph type="sldNum" sz="quarter" idx="12"/>
          </p:nvPr>
        </p:nvSpPr>
        <p:spPr/>
        <p:txBody>
          <a:bodyPr/>
          <a:lstStyle/>
          <a:p>
            <a:fld id="{CD0B5FC2-B5AB-48B1-AD20-875C37C9E2A4}" type="slidenum">
              <a:rPr lang="en-US" smtClean="0"/>
              <a:t>9</a:t>
            </a:fld>
            <a:endParaRPr lang="en-US" dirty="0"/>
          </a:p>
        </p:txBody>
      </p:sp>
    </p:spTree>
    <p:extLst>
      <p:ext uri="{BB962C8B-B14F-4D97-AF65-F5344CB8AC3E}">
        <p14:creationId xmlns:p14="http://schemas.microsoft.com/office/powerpoint/2010/main" val="1788821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28325</TotalTime>
  <Words>1740</Words>
  <Application>Microsoft Office PowerPoint</Application>
  <PresentationFormat>On-screen Show (4:3)</PresentationFormat>
  <Paragraphs>307</Paragraphs>
  <Slides>34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Book Antiqua</vt:lpstr>
      <vt:lpstr>Calibri</vt:lpstr>
      <vt:lpstr>Century Gothic</vt:lpstr>
      <vt:lpstr>Courier New</vt:lpstr>
      <vt:lpstr>Georgia</vt:lpstr>
      <vt:lpstr>Wingdings</vt:lpstr>
      <vt:lpstr>Apothecary</vt:lpstr>
      <vt:lpstr> INTRODUCTION to  audit and advisory services </vt:lpstr>
      <vt:lpstr>Introductions</vt:lpstr>
      <vt:lpstr>What &amp; Why</vt:lpstr>
      <vt:lpstr>What &amp; Why</vt:lpstr>
      <vt:lpstr>How is the audit plan determined?</vt:lpstr>
      <vt:lpstr>Internal Audit Roadmap</vt:lpstr>
      <vt:lpstr>Management Corrective Actions</vt:lpstr>
      <vt:lpstr>Management Corrective Actions</vt:lpstr>
      <vt:lpstr>Audit Services plan</vt:lpstr>
      <vt:lpstr>Audit Services plan  FY 2017-18</vt:lpstr>
      <vt:lpstr>Audit Services plan  FY 2017-18</vt:lpstr>
      <vt:lpstr>What would an auditor look for? </vt:lpstr>
      <vt:lpstr>What would an auditor look for? </vt:lpstr>
      <vt:lpstr>What would an auditor look for? </vt:lpstr>
      <vt:lpstr>What would an auditor look for? </vt:lpstr>
      <vt:lpstr>What would an auditor look for? </vt:lpstr>
      <vt:lpstr>What would an auditor look for? </vt:lpstr>
      <vt:lpstr>What would an Auditor Look For?</vt:lpstr>
      <vt:lpstr>What would An Auditor Look For?</vt:lpstr>
      <vt:lpstr>Sponsored Projects - Potential Impacts of Adverse Audit Findings</vt:lpstr>
      <vt:lpstr>Sponsored Projects - Potential Impacts of Adverse Audit Findings</vt:lpstr>
      <vt:lpstr>Sponsored Projects - How to avoid audit issues</vt:lpstr>
      <vt:lpstr>Sponsored Projects - How to avoid audit issues</vt:lpstr>
      <vt:lpstr>External audit activity</vt:lpstr>
      <vt:lpstr>External audit activity</vt:lpstr>
      <vt:lpstr>Fraud &amp; Whistleblower Program Overview</vt:lpstr>
      <vt:lpstr>Why do people commit fraud?</vt:lpstr>
      <vt:lpstr>Why do people commit fraud?</vt:lpstr>
      <vt:lpstr>Why do we care?</vt:lpstr>
      <vt:lpstr>Fraud Red Flags</vt:lpstr>
      <vt:lpstr>What can YOU do about it?</vt:lpstr>
      <vt:lpstr>resources</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California,  Santa Barbara</dc:title>
  <dc:creator>Raphaella Nau</dc:creator>
  <cp:lastModifiedBy>Ashley Anderson</cp:lastModifiedBy>
  <cp:revision>109</cp:revision>
  <cp:lastPrinted>2013-09-16T20:03:34Z</cp:lastPrinted>
  <dcterms:created xsi:type="dcterms:W3CDTF">2013-08-30T16:47:05Z</dcterms:created>
  <dcterms:modified xsi:type="dcterms:W3CDTF">2019-01-11T17:03:57Z</dcterms:modified>
</cp:coreProperties>
</file>