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9"/>
  </p:notesMasterIdLst>
  <p:sldIdLst>
    <p:sldId id="307" r:id="rId2"/>
    <p:sldId id="270" r:id="rId3"/>
    <p:sldId id="271" r:id="rId4"/>
    <p:sldId id="272" r:id="rId5"/>
    <p:sldId id="273" r:id="rId6"/>
    <p:sldId id="274" r:id="rId7"/>
    <p:sldId id="308" r:id="rId8"/>
    <p:sldId id="309" r:id="rId9"/>
    <p:sldId id="277" r:id="rId10"/>
    <p:sldId id="278" r:id="rId11"/>
    <p:sldId id="279" r:id="rId12"/>
    <p:sldId id="310" r:id="rId13"/>
    <p:sldId id="281" r:id="rId14"/>
    <p:sldId id="311" r:id="rId15"/>
    <p:sldId id="312" r:id="rId16"/>
    <p:sldId id="313"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267" r:id="rId38"/>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652" autoAdjust="0"/>
  </p:normalViewPr>
  <p:slideViewPr>
    <p:cSldViewPr>
      <p:cViewPr>
        <p:scale>
          <a:sx n="110" d="100"/>
          <a:sy n="110" d="100"/>
        </p:scale>
        <p:origin x="61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1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38475"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970339" y="0"/>
            <a:ext cx="3038475"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675" y="4387767"/>
            <a:ext cx="5607050" cy="415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772378"/>
            <a:ext cx="3038475"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0339" y="8772378"/>
            <a:ext cx="3038475"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3D319C00-82AC-48FC-845B-6C815EE3DBE4}" type="slidenum">
              <a:rPr lang="en-US"/>
              <a:pPr>
                <a:defRPr/>
              </a:pPr>
              <a:t>‹#›</a:t>
            </a:fld>
            <a:endParaRPr lang="en-US"/>
          </a:p>
        </p:txBody>
      </p:sp>
    </p:spTree>
    <p:extLst>
      <p:ext uri="{BB962C8B-B14F-4D97-AF65-F5344CB8AC3E}">
        <p14:creationId xmlns:p14="http://schemas.microsoft.com/office/powerpoint/2010/main" val="33451364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07951CC9-B652-4E22-A0E2-9CD03ED1A2DA}" type="slidenum">
              <a:rPr lang="en-US" altLang="en-US" smtClean="0">
                <a:latin typeface="Times New Roman" panose="02020603050405020304" pitchFamily="18" charset="0"/>
              </a:rPr>
              <a:pPr/>
              <a:t>1</a:t>
            </a:fld>
            <a:endParaRPr lang="en-US" altLang="en-US" smtClean="0">
              <a:latin typeface="Times New Roman" panose="02020603050405020304" pitchFamily="18"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72128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7DB36D34-454C-4906-A440-01D1E927E045}" type="slidenum">
              <a:rPr lang="en-US" altLang="en-US" smtClean="0">
                <a:latin typeface="Times New Roman" panose="02020603050405020304" pitchFamily="18" charset="0"/>
              </a:rPr>
              <a:pPr/>
              <a:t>13</a:t>
            </a:fld>
            <a:endParaRPr lang="en-US" altLang="en-US" smtClean="0">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Handout - Page 5 - lists each of the fund groups and gives a definition.</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68908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42D62459-2A1D-4078-A849-22AF44253F3F}" type="slidenum">
              <a:rPr lang="en-US" altLang="en-US" smtClean="0">
                <a:latin typeface="Times New Roman" panose="02020603050405020304" pitchFamily="18" charset="0"/>
              </a:rPr>
              <a:pPr/>
              <a:t>17</a:t>
            </a:fld>
            <a:endParaRPr lang="en-US" altLang="en-US" smtClean="0">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93139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DA6B01EA-8459-4F2D-8EB5-02C85A16CCA8}" type="slidenum">
              <a:rPr lang="en-US" altLang="en-US" smtClean="0">
                <a:latin typeface="Times New Roman" panose="02020603050405020304" pitchFamily="18" charset="0"/>
              </a:rPr>
              <a:pPr/>
              <a:t>18</a:t>
            </a:fld>
            <a:endParaRPr lang="en-US" altLang="en-US" smtClean="0">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See page 6 of your handouts.</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There could be more than one appropriate fund number.</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18264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1559B812-81A6-4013-AD70-654E9DD61EBC}" type="slidenum">
              <a:rPr lang="en-US" altLang="en-US" smtClean="0">
                <a:latin typeface="Times New Roman" panose="02020603050405020304" pitchFamily="18" charset="0"/>
              </a:rPr>
              <a:pPr/>
              <a:t>19</a:t>
            </a:fld>
            <a:endParaRPr lang="en-US" altLang="en-US" smtClean="0">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24221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A32A75D7-3E17-4C2C-A299-10A693030328}" type="slidenum">
              <a:rPr lang="en-US" altLang="en-US" smtClean="0">
                <a:latin typeface="Times New Roman" panose="02020603050405020304" pitchFamily="18" charset="0"/>
              </a:rPr>
              <a:pPr/>
              <a:t>20</a:t>
            </a:fld>
            <a:endParaRPr lang="en-US" altLang="en-US" smtClean="0">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Retirement of Indebtedness:  Large items or buildings.</a:t>
            </a:r>
          </a:p>
        </p:txBody>
      </p:sp>
    </p:spTree>
    <p:extLst>
      <p:ext uri="{BB962C8B-B14F-4D97-AF65-F5344CB8AC3E}">
        <p14:creationId xmlns:p14="http://schemas.microsoft.com/office/powerpoint/2010/main" val="3117518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180B7AE4-BD86-48A5-99F5-C91012A727C5}" type="slidenum">
              <a:rPr lang="en-US" altLang="en-US" smtClean="0">
                <a:latin typeface="Times New Roman" panose="02020603050405020304" pitchFamily="18" charset="0"/>
              </a:rPr>
              <a:pPr/>
              <a:t>21</a:t>
            </a:fld>
            <a:endParaRPr lang="en-US" altLang="en-US" smtClean="0">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altLang="en-US" sz="1800" b="1" i="1" u="sng" smtClean="0">
                <a:latin typeface="Arial" panose="020B0604020202020204" pitchFamily="34" charset="0"/>
              </a:rPr>
              <a:t>HANDOUT  - Show Asset Accounts – Overhead?</a:t>
            </a:r>
          </a:p>
        </p:txBody>
      </p:sp>
    </p:spTree>
    <p:extLst>
      <p:ext uri="{BB962C8B-B14F-4D97-AF65-F5344CB8AC3E}">
        <p14:creationId xmlns:p14="http://schemas.microsoft.com/office/powerpoint/2010/main" val="1599622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674013CA-0FBB-4100-9E64-8472AA723B6D}" type="slidenum">
              <a:rPr lang="en-US" altLang="en-US" smtClean="0">
                <a:latin typeface="Times New Roman" panose="02020603050405020304" pitchFamily="18" charset="0"/>
              </a:rPr>
              <a:pPr/>
              <a:t>22</a:t>
            </a:fld>
            <a:endParaRPr lang="en-US" altLang="en-US" smtClean="0">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See page 7 of your Handouts.</a:t>
            </a:r>
          </a:p>
        </p:txBody>
      </p:sp>
    </p:spTree>
    <p:extLst>
      <p:ext uri="{BB962C8B-B14F-4D97-AF65-F5344CB8AC3E}">
        <p14:creationId xmlns:p14="http://schemas.microsoft.com/office/powerpoint/2010/main" val="3536663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AAE5F1D1-E060-4A8A-A092-134EA602E573}" type="slidenum">
              <a:rPr lang="en-US" altLang="en-US" smtClean="0">
                <a:latin typeface="Times New Roman" panose="02020603050405020304" pitchFamily="18" charset="0"/>
              </a:rPr>
              <a:pPr/>
              <a:t>23</a:t>
            </a:fld>
            <a:endParaRPr lang="en-US" altLang="en-US" smtClean="0">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26812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4025D7E5-B753-4412-BB87-822C41C5C93A}" type="slidenum">
              <a:rPr lang="en-US" altLang="en-US" smtClean="0">
                <a:latin typeface="Times New Roman" panose="02020603050405020304" pitchFamily="18" charset="0"/>
              </a:rPr>
              <a:pPr/>
              <a:t>24</a:t>
            </a:fld>
            <a:endParaRPr lang="en-US" altLang="en-US" smtClean="0">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No More STIP</a:t>
            </a:r>
          </a:p>
          <a:p>
            <a:pPr eaLnBrk="1" hangingPunct="1"/>
            <a:r>
              <a:rPr lang="en-US" altLang="en-US" smtClean="0">
                <a:latin typeface="Arial" panose="020B0604020202020204" pitchFamily="34" charset="0"/>
              </a:rPr>
              <a:t>5% Deduction</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For help, contact Connie Feeley in Extramural Funds or</a:t>
            </a:r>
          </a:p>
          <a:p>
            <a:pPr eaLnBrk="1" hangingPunct="1"/>
            <a:r>
              <a:rPr lang="en-US" altLang="en-US" smtClean="0">
                <a:latin typeface="Arial" panose="020B0604020202020204" pitchFamily="34" charset="0"/>
              </a:rPr>
              <a:t>Eric Sonquist in Institutional Advancement.</a:t>
            </a:r>
          </a:p>
          <a:p>
            <a:pPr eaLnBrk="1" hangingPunct="1"/>
            <a:r>
              <a:rPr lang="en-US" altLang="en-US" smtClean="0">
                <a:latin typeface="Arial" panose="020B0604020202020204" pitchFamily="34" charset="0"/>
              </a:rPr>
              <a:t>They are listed on the Resources Page.</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Another reference is the Extramural Funds Manual on the Web - Chapter 7.  This is also on the Resources Page.</a:t>
            </a:r>
          </a:p>
        </p:txBody>
      </p:sp>
    </p:spTree>
    <p:extLst>
      <p:ext uri="{BB962C8B-B14F-4D97-AF65-F5344CB8AC3E}">
        <p14:creationId xmlns:p14="http://schemas.microsoft.com/office/powerpoint/2010/main" val="3471762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732023E3-7B8D-429B-BB0E-C06DBCD7E4B0}" type="slidenum">
              <a:rPr lang="en-US" altLang="en-US" smtClean="0">
                <a:latin typeface="Times New Roman" panose="02020603050405020304" pitchFamily="18" charset="0"/>
              </a:rPr>
              <a:pPr/>
              <a:t>25</a:t>
            </a:fld>
            <a:endParaRPr lang="en-US" altLang="en-US" smtClean="0">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61540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0E581035-23D2-4767-80AE-D45A9E8404E3}" type="slidenum">
              <a:rPr lang="en-US" altLang="en-US" smtClean="0">
                <a:latin typeface="Times New Roman" panose="02020603050405020304" pitchFamily="18" charset="0"/>
              </a:rPr>
              <a:pPr/>
              <a:t>2</a:t>
            </a:fld>
            <a:endParaRPr lang="en-US" altLang="en-US" smtClean="0">
              <a:latin typeface="Times New Roman" panose="02020603050405020304"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xfrm>
            <a:off x="914400" y="4378304"/>
            <a:ext cx="5029200" cy="4376727"/>
          </a:xfrm>
          <a:noFill/>
        </p:spPr>
        <p:txBody>
          <a:bodyPr/>
          <a:lstStyle/>
          <a:p>
            <a:pPr marL="228600" indent="-228600" eaLnBrk="1" hangingPunct="1">
              <a:tabLst>
                <a:tab pos="228600" algn="l"/>
              </a:tabLst>
            </a:pPr>
            <a:r>
              <a:rPr lang="en-US" altLang="en-US" sz="1400" smtClean="0">
                <a:latin typeface="Arial" panose="020B0604020202020204" pitchFamily="34" charset="0"/>
              </a:rPr>
              <a:t>Welcome to the next class in the Financial Management Certificate Series.</a:t>
            </a:r>
          </a:p>
          <a:p>
            <a:pPr marL="228600" indent="-228600" eaLnBrk="1" hangingPunct="1">
              <a:tabLst>
                <a:tab pos="228600" algn="l"/>
              </a:tabLst>
            </a:pPr>
            <a:endParaRPr lang="en-US" altLang="en-US" sz="1400" smtClean="0">
              <a:latin typeface="Arial" panose="020B0604020202020204" pitchFamily="34" charset="0"/>
            </a:endParaRPr>
          </a:p>
          <a:p>
            <a:pPr marL="228600" indent="-228600" eaLnBrk="1" hangingPunct="1">
              <a:tabLst>
                <a:tab pos="228600" algn="l"/>
              </a:tabLst>
            </a:pPr>
            <a:r>
              <a:rPr lang="en-US" altLang="en-US" sz="1400" smtClean="0">
                <a:latin typeface="Arial" panose="020B0604020202020204" pitchFamily="34" charset="0"/>
              </a:rPr>
              <a:t>Dry Class -</a:t>
            </a:r>
          </a:p>
          <a:p>
            <a:pPr marL="228600" indent="-228600" eaLnBrk="1" hangingPunct="1">
              <a:tabLst>
                <a:tab pos="228600" algn="l"/>
              </a:tabLst>
            </a:pPr>
            <a:r>
              <a:rPr lang="en-US" altLang="en-US" sz="1400" smtClean="0">
                <a:latin typeface="Arial" panose="020B0604020202020204" pitchFamily="34" charset="0"/>
              </a:rPr>
              <a:t>	We will use our scenario groups and have a discussion topic.</a:t>
            </a:r>
          </a:p>
          <a:p>
            <a:pPr marL="228600" indent="-228600" eaLnBrk="1" hangingPunct="1">
              <a:tabLst>
                <a:tab pos="228600" algn="l"/>
              </a:tabLst>
            </a:pPr>
            <a:endParaRPr lang="en-US" altLang="en-US" sz="1400" smtClean="0">
              <a:latin typeface="Arial" panose="020B0604020202020204" pitchFamily="34" charset="0"/>
            </a:endParaRPr>
          </a:p>
          <a:p>
            <a:pPr marL="228600" indent="-228600" eaLnBrk="1" hangingPunct="1">
              <a:tabLst>
                <a:tab pos="228600" algn="l"/>
              </a:tabLst>
            </a:pPr>
            <a:r>
              <a:rPr lang="en-US" altLang="en-US" sz="1400" smtClean="0">
                <a:latin typeface="Arial" panose="020B0604020202020204" pitchFamily="34" charset="0"/>
              </a:rPr>
              <a:t>Some Assumptions -</a:t>
            </a:r>
          </a:p>
          <a:p>
            <a:pPr marL="228600" indent="-228600" eaLnBrk="1" hangingPunct="1">
              <a:buFontTx/>
              <a:buChar char="•"/>
              <a:tabLst>
                <a:tab pos="228600" algn="l"/>
              </a:tabLst>
            </a:pPr>
            <a:r>
              <a:rPr lang="en-US" altLang="en-US" sz="1400" smtClean="0">
                <a:latin typeface="Arial" panose="020B0604020202020204" pitchFamily="34" charset="0"/>
              </a:rPr>
              <a:t>Some understanding of GAAP (Gen. Accepted Actg. Principles)</a:t>
            </a:r>
          </a:p>
          <a:p>
            <a:pPr marL="228600" indent="-228600" eaLnBrk="1" hangingPunct="1">
              <a:buFontTx/>
              <a:buChar char="•"/>
              <a:tabLst>
                <a:tab pos="228600" algn="l"/>
              </a:tabLst>
            </a:pPr>
            <a:r>
              <a:rPr lang="en-US" altLang="en-US" sz="1400" smtClean="0">
                <a:latin typeface="Arial" panose="020B0604020202020204" pitchFamily="34" charset="0"/>
              </a:rPr>
              <a:t>Accounting Concepts</a:t>
            </a:r>
          </a:p>
          <a:p>
            <a:pPr marL="228600" indent="-228600" eaLnBrk="1" hangingPunct="1">
              <a:tabLst>
                <a:tab pos="228600" algn="l"/>
              </a:tabLst>
            </a:pPr>
            <a:endParaRPr lang="en-US" altLang="en-US" sz="1400" smtClean="0">
              <a:latin typeface="Arial" panose="020B0604020202020204" pitchFamily="34" charset="0"/>
            </a:endParaRPr>
          </a:p>
          <a:p>
            <a:pPr marL="228600" indent="-228600" eaLnBrk="1" hangingPunct="1">
              <a:tabLst>
                <a:tab pos="228600" algn="l"/>
              </a:tabLst>
            </a:pPr>
            <a:r>
              <a:rPr lang="en-US" altLang="en-US" sz="1400" smtClean="0">
                <a:latin typeface="Arial" panose="020B0604020202020204" pitchFamily="34" charset="0"/>
              </a:rPr>
              <a:t>Fund Accounting </a:t>
            </a:r>
          </a:p>
          <a:p>
            <a:pPr marL="228600" indent="-228600" eaLnBrk="1" hangingPunct="1">
              <a:tabLst>
                <a:tab pos="228600" algn="l"/>
              </a:tabLst>
            </a:pPr>
            <a:r>
              <a:rPr lang="en-US" altLang="en-US" sz="1400" smtClean="0">
                <a:latin typeface="Arial" panose="020B0604020202020204" pitchFamily="34" charset="0"/>
              </a:rPr>
              <a:t>	Deal with many funds - maybe 50 – 100</a:t>
            </a:r>
          </a:p>
          <a:p>
            <a:pPr marL="228600" indent="-228600" eaLnBrk="1" hangingPunct="1">
              <a:tabLst>
                <a:tab pos="228600" algn="l"/>
              </a:tabLst>
            </a:pPr>
            <a:r>
              <a:rPr lang="en-US" altLang="en-US" sz="1400" smtClean="0">
                <a:latin typeface="Arial" panose="020B0604020202020204" pitchFamily="34" charset="0"/>
              </a:rPr>
              <a:t>	Only one fund group - current funds</a:t>
            </a:r>
          </a:p>
          <a:p>
            <a:pPr marL="228600" indent="-228600" eaLnBrk="1" hangingPunct="1">
              <a:tabLst>
                <a:tab pos="228600" algn="l"/>
              </a:tabLst>
            </a:pPr>
            <a:r>
              <a:rPr lang="en-US" altLang="en-US" sz="1400" smtClean="0">
                <a:latin typeface="Arial" panose="020B0604020202020204" pitchFamily="34" charset="0"/>
              </a:rPr>
              <a:t>	We will discuss other fund groups as well</a:t>
            </a:r>
          </a:p>
        </p:txBody>
      </p:sp>
    </p:spTree>
    <p:extLst>
      <p:ext uri="{BB962C8B-B14F-4D97-AF65-F5344CB8AC3E}">
        <p14:creationId xmlns:p14="http://schemas.microsoft.com/office/powerpoint/2010/main" val="3815675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AAF6BEAC-2C55-46AA-8417-6FF7E042446E}" type="slidenum">
              <a:rPr lang="en-US" altLang="en-US" smtClean="0">
                <a:latin typeface="Times New Roman" panose="02020603050405020304" pitchFamily="18" charset="0"/>
              </a:rPr>
              <a:pPr/>
              <a:t>26</a:t>
            </a:fld>
            <a:endParaRPr lang="en-US" altLang="en-US" smtClean="0">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719601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DAC27748-D564-468D-8A8A-32E7F7B3FF00}" type="slidenum">
              <a:rPr lang="en-US" altLang="en-US" smtClean="0">
                <a:latin typeface="Times New Roman" panose="02020603050405020304" pitchFamily="18" charset="0"/>
              </a:rPr>
              <a:pPr/>
              <a:t>27</a:t>
            </a:fld>
            <a:endParaRPr lang="en-US" altLang="en-US" smtClean="0">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14400" y="4378303"/>
            <a:ext cx="5257800" cy="4146456"/>
          </a:xfrm>
          <a:noFill/>
        </p:spPr>
        <p:txBody>
          <a:bodyPr/>
          <a:lstStyle/>
          <a:p>
            <a:pPr eaLnBrk="1" hangingPunct="1">
              <a:tabLst>
                <a:tab pos="457200" algn="l"/>
              </a:tabLst>
            </a:pPr>
            <a:r>
              <a:rPr lang="en-US" altLang="en-US" smtClean="0">
                <a:latin typeface="Arial" panose="020B0604020202020204" pitchFamily="34" charset="0"/>
              </a:rPr>
              <a:t>See page 8 of your Handouts.</a:t>
            </a:r>
          </a:p>
          <a:p>
            <a:pPr eaLnBrk="1" hangingPunct="1">
              <a:tabLst>
                <a:tab pos="457200" algn="l"/>
              </a:tabLst>
            </a:pPr>
            <a:endParaRPr lang="en-US" altLang="en-US" smtClean="0">
              <a:latin typeface="Arial" panose="020B0604020202020204" pitchFamily="34" charset="0"/>
            </a:endParaRPr>
          </a:p>
          <a:p>
            <a:pPr eaLnBrk="1" hangingPunct="1">
              <a:tabLst>
                <a:tab pos="457200" algn="l"/>
              </a:tabLst>
            </a:pPr>
            <a:r>
              <a:rPr lang="en-US" altLang="en-US" smtClean="0">
                <a:latin typeface="Arial" panose="020B0604020202020204" pitchFamily="34" charset="0"/>
              </a:rPr>
              <a:t>Assume 2.5% return, 8% growth</a:t>
            </a:r>
          </a:p>
          <a:p>
            <a:pPr eaLnBrk="1" hangingPunct="1">
              <a:tabLst>
                <a:tab pos="457200" algn="l"/>
              </a:tabLst>
            </a:pPr>
            <a:endParaRPr lang="en-US" altLang="en-US" smtClean="0">
              <a:latin typeface="Arial" panose="020B0604020202020204" pitchFamily="34" charset="0"/>
            </a:endParaRPr>
          </a:p>
          <a:p>
            <a:pPr eaLnBrk="1" hangingPunct="1">
              <a:tabLst>
                <a:tab pos="457200" algn="l"/>
              </a:tabLst>
            </a:pPr>
            <a:r>
              <a:rPr lang="en-US" altLang="en-US" smtClean="0">
                <a:latin typeface="Arial" panose="020B0604020202020204" pitchFamily="34" charset="0"/>
              </a:rPr>
              <a:t>Considerations:  </a:t>
            </a:r>
          </a:p>
          <a:p>
            <a:pPr eaLnBrk="1" hangingPunct="1">
              <a:tabLst>
                <a:tab pos="457200" algn="l"/>
              </a:tabLst>
            </a:pPr>
            <a:r>
              <a:rPr lang="en-US" altLang="en-US" smtClean="0">
                <a:latin typeface="Arial" panose="020B0604020202020204" pitchFamily="34" charset="0"/>
              </a:rPr>
              <a:t>	Department Short Term Needs</a:t>
            </a:r>
          </a:p>
          <a:p>
            <a:pPr eaLnBrk="1" hangingPunct="1">
              <a:tabLst>
                <a:tab pos="457200" algn="l"/>
              </a:tabLst>
            </a:pPr>
            <a:r>
              <a:rPr lang="en-US" altLang="en-US" smtClean="0">
                <a:latin typeface="Arial" panose="020B0604020202020204" pitchFamily="34" charset="0"/>
              </a:rPr>
              <a:t>	Department Long Term Needs</a:t>
            </a:r>
          </a:p>
        </p:txBody>
      </p:sp>
    </p:spTree>
    <p:extLst>
      <p:ext uri="{BB962C8B-B14F-4D97-AF65-F5344CB8AC3E}">
        <p14:creationId xmlns:p14="http://schemas.microsoft.com/office/powerpoint/2010/main" val="1832266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BC33D4B1-13B4-414E-9160-A3495A146DBF}" type="slidenum">
              <a:rPr lang="en-US" altLang="en-US" smtClean="0">
                <a:latin typeface="Times New Roman" panose="02020603050405020304" pitchFamily="18" charset="0"/>
              </a:rPr>
              <a:pPr/>
              <a:t>28</a:t>
            </a:fld>
            <a:endParaRPr lang="en-US" altLang="en-US" smtClean="0">
              <a:latin typeface="Times New Roman" panose="02020603050405020304"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Largest Area is Student Loans</a:t>
            </a:r>
          </a:p>
          <a:p>
            <a:pPr eaLnBrk="1" hangingPunct="1"/>
            <a:r>
              <a:rPr lang="en-US" altLang="en-US" smtClean="0">
                <a:latin typeface="Arial" panose="020B0604020202020204" pitchFamily="34" charset="0"/>
              </a:rPr>
              <a:t>Direct Lending is $60 million/year</a:t>
            </a:r>
          </a:p>
          <a:p>
            <a:pPr eaLnBrk="1" hangingPunct="1"/>
            <a:r>
              <a:rPr lang="en-US" altLang="en-US" smtClean="0">
                <a:latin typeface="Arial" panose="020B0604020202020204" pitchFamily="34" charset="0"/>
              </a:rPr>
              <a:t>Emergency Loans</a:t>
            </a:r>
          </a:p>
          <a:p>
            <a:pPr eaLnBrk="1" hangingPunct="1"/>
            <a:endParaRPr lang="en-US" altLang="en-US" smtClean="0">
              <a:latin typeface="Arial" panose="020B0604020202020204" pitchFamily="34" charset="0"/>
            </a:endParaRPr>
          </a:p>
          <a:p>
            <a:pPr eaLnBrk="1" hangingPunct="1"/>
            <a:r>
              <a:rPr lang="en-US" altLang="en-US" b="1" i="1" u="sng" smtClean="0">
                <a:latin typeface="Arial" panose="020B0604020202020204" pitchFamily="34" charset="0"/>
              </a:rPr>
              <a:t>- All balance sheets???</a:t>
            </a:r>
          </a:p>
          <a:p>
            <a:pPr eaLnBrk="1" hangingPunct="1"/>
            <a:endParaRPr lang="en-US" altLang="en-US" b="1" i="1" u="sng" smtClean="0">
              <a:latin typeface="Arial" panose="020B0604020202020204" pitchFamily="34" charset="0"/>
            </a:endParaRPr>
          </a:p>
        </p:txBody>
      </p:sp>
    </p:spTree>
    <p:extLst>
      <p:ext uri="{BB962C8B-B14F-4D97-AF65-F5344CB8AC3E}">
        <p14:creationId xmlns:p14="http://schemas.microsoft.com/office/powerpoint/2010/main" val="475457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7B09F065-2DFB-4258-8DC8-C886BD516607}" type="slidenum">
              <a:rPr lang="en-US" altLang="en-US" smtClean="0">
                <a:latin typeface="Times New Roman" panose="02020603050405020304" pitchFamily="18" charset="0"/>
              </a:rPr>
              <a:pPr/>
              <a:t>29</a:t>
            </a:fld>
            <a:endParaRPr lang="en-US" altLang="en-US" smtClean="0">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40628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07C95B88-F0F8-4CE3-A6ED-1FBC7642080A}" type="slidenum">
              <a:rPr lang="en-US" altLang="en-US" smtClean="0">
                <a:latin typeface="Times New Roman" panose="02020603050405020304" pitchFamily="18" charset="0"/>
              </a:rPr>
              <a:pPr/>
              <a:t>30</a:t>
            </a:fld>
            <a:endParaRPr lang="en-US" altLang="en-US" smtClean="0">
              <a:latin typeface="Times New Roman" panose="02020603050405020304"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01911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776B5D6E-3C1D-400D-A016-4A87F0644F17}" type="slidenum">
              <a:rPr lang="en-US" altLang="en-US" smtClean="0">
                <a:latin typeface="Times New Roman" panose="02020603050405020304" pitchFamily="18" charset="0"/>
              </a:rPr>
              <a:pPr/>
              <a:t>31</a:t>
            </a:fld>
            <a:endParaRPr lang="en-US" altLang="en-US" smtClean="0">
              <a:latin typeface="Times New Roman" panose="02020603050405020304"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501845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178F6CFD-9A29-45DE-87A3-847CB640C4C6}" type="slidenum">
              <a:rPr lang="en-US" altLang="en-US" smtClean="0">
                <a:latin typeface="Times New Roman" panose="02020603050405020304" pitchFamily="18" charset="0"/>
              </a:rPr>
              <a:pPr/>
              <a:t>32</a:t>
            </a:fld>
            <a:endParaRPr lang="en-US" altLang="en-US" smtClean="0">
              <a:latin typeface="Times New Roman" panose="02020603050405020304"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16128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05127B53-503D-48DD-BF1B-A20CD9602497}" type="slidenum">
              <a:rPr lang="en-US" altLang="en-US" smtClean="0">
                <a:latin typeface="Times New Roman" panose="02020603050405020304" pitchFamily="18" charset="0"/>
              </a:rPr>
              <a:pPr/>
              <a:t>33</a:t>
            </a:fld>
            <a:endParaRPr lang="en-US" altLang="en-US" smtClean="0">
              <a:latin typeface="Times New Roman" panose="02020603050405020304"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68180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33DDDBA7-81DF-4603-9CA4-0894296F4EC9}" type="slidenum">
              <a:rPr lang="en-US" altLang="en-US" smtClean="0">
                <a:latin typeface="Times New Roman" panose="02020603050405020304" pitchFamily="18" charset="0"/>
              </a:rPr>
              <a:pPr/>
              <a:t>34</a:t>
            </a:fld>
            <a:endParaRPr lang="en-US" altLang="en-US" smtClean="0">
              <a:latin typeface="Times New Roman" panose="02020603050405020304"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altLang="en-US" b="1" i="1" u="sng" smtClean="0">
                <a:latin typeface="Arial" panose="020B0604020202020204" pitchFamily="34" charset="0"/>
              </a:rPr>
              <a:t>Go to FLIP CHART - ???</a:t>
            </a:r>
          </a:p>
          <a:p>
            <a:pPr eaLnBrk="1" hangingPunct="1"/>
            <a:endParaRPr lang="en-US" altLang="en-US" b="1" i="1" u="sng" smtClean="0">
              <a:latin typeface="Arial" panose="020B0604020202020204" pitchFamily="34" charset="0"/>
            </a:endParaRPr>
          </a:p>
          <a:p>
            <a:pPr eaLnBrk="1" hangingPunct="1"/>
            <a:r>
              <a:rPr lang="en-US" altLang="en-US" b="1" i="1" u="sng" smtClean="0">
                <a:latin typeface="Arial" panose="020B0604020202020204" pitchFamily="34" charset="0"/>
              </a:rPr>
              <a:t>REVENUE </a:t>
            </a:r>
          </a:p>
          <a:p>
            <a:pPr eaLnBrk="1" hangingPunct="1"/>
            <a:r>
              <a:rPr lang="en-US" altLang="en-US" b="1" i="1" u="sng" smtClean="0">
                <a:latin typeface="Arial" panose="020B0604020202020204" pitchFamily="34" charset="0"/>
              </a:rPr>
              <a:t>EXPENSES</a:t>
            </a:r>
          </a:p>
        </p:txBody>
      </p:sp>
    </p:spTree>
    <p:extLst>
      <p:ext uri="{BB962C8B-B14F-4D97-AF65-F5344CB8AC3E}">
        <p14:creationId xmlns:p14="http://schemas.microsoft.com/office/powerpoint/2010/main" val="39749346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9058B280-B5AF-44F9-A946-4FB3D4537F6F}" type="slidenum">
              <a:rPr lang="en-US" altLang="en-US" smtClean="0">
                <a:latin typeface="Times New Roman" panose="02020603050405020304" pitchFamily="18" charset="0"/>
              </a:rPr>
              <a:pPr/>
              <a:t>35</a:t>
            </a:fld>
            <a:endParaRPr lang="en-US" altLang="en-US" smtClean="0">
              <a:latin typeface="Times New Roman" panose="02020603050405020304"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55086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8060F0A0-0E2D-4ACF-B710-D1CAF0AB94A7}" type="slidenum">
              <a:rPr lang="en-US" altLang="en-US" smtClean="0">
                <a:latin typeface="Times New Roman" panose="02020603050405020304" pitchFamily="18" charset="0"/>
              </a:rPr>
              <a:pPr/>
              <a:t>3</a:t>
            </a:fld>
            <a:endParaRPr lang="en-US" altLang="en-US" smtClean="0">
              <a:latin typeface="Times New Roman" panose="02020603050405020304"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marL="228600" indent="-228600" eaLnBrk="1" hangingPunct="1">
              <a:tabLst>
                <a:tab pos="228600" algn="l"/>
              </a:tabLst>
            </a:pPr>
            <a:r>
              <a:rPr lang="en-US" altLang="en-US" smtClean="0">
                <a:latin typeface="Arial" panose="020B0604020202020204" pitchFamily="34" charset="0"/>
              </a:rPr>
              <a:t>Goals of the Class:</a:t>
            </a:r>
          </a:p>
          <a:p>
            <a:pPr marL="228600" indent="-228600" eaLnBrk="1" hangingPunct="1">
              <a:buFontTx/>
              <a:buChar char="•"/>
              <a:tabLst>
                <a:tab pos="228600" algn="l"/>
              </a:tabLst>
            </a:pPr>
            <a:r>
              <a:rPr lang="en-US" altLang="en-US" smtClean="0">
                <a:latin typeface="Arial" panose="020B0604020202020204" pitchFamily="34" charset="0"/>
              </a:rPr>
              <a:t>Better understand the various fund groups.</a:t>
            </a:r>
          </a:p>
          <a:p>
            <a:pPr marL="228600" indent="-228600" eaLnBrk="1" hangingPunct="1">
              <a:buFontTx/>
              <a:buChar char="•"/>
              <a:tabLst>
                <a:tab pos="228600" algn="l"/>
              </a:tabLst>
            </a:pPr>
            <a:r>
              <a:rPr lang="en-US" altLang="en-US" smtClean="0">
                <a:latin typeface="Arial" panose="020B0604020202020204" pitchFamily="34" charset="0"/>
              </a:rPr>
              <a:t>Understand what makes us different than a corporation - such as Microsoft?</a:t>
            </a:r>
          </a:p>
          <a:p>
            <a:pPr marL="228600" indent="-228600" eaLnBrk="1" hangingPunct="1">
              <a:tabLst>
                <a:tab pos="228600" algn="l"/>
              </a:tabLst>
            </a:pPr>
            <a:endParaRPr lang="en-US" altLang="en-US" smtClean="0">
              <a:latin typeface="Arial" panose="020B0604020202020204" pitchFamily="34" charset="0"/>
            </a:endParaRPr>
          </a:p>
          <a:p>
            <a:pPr marL="228600" indent="-228600" eaLnBrk="1" hangingPunct="1">
              <a:tabLst>
                <a:tab pos="228600" algn="l"/>
              </a:tabLst>
            </a:pPr>
            <a:endParaRPr lang="en-US" altLang="en-US" smtClean="0">
              <a:latin typeface="Arial" panose="020B0604020202020204" pitchFamily="34" charset="0"/>
            </a:endParaRPr>
          </a:p>
        </p:txBody>
      </p:sp>
    </p:spTree>
    <p:extLst>
      <p:ext uri="{BB962C8B-B14F-4D97-AF65-F5344CB8AC3E}">
        <p14:creationId xmlns:p14="http://schemas.microsoft.com/office/powerpoint/2010/main" val="15476450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348D0E05-8179-4B32-9B70-548D81FF9980}" type="slidenum">
              <a:rPr lang="en-US" altLang="en-US" smtClean="0">
                <a:latin typeface="Times New Roman" panose="02020603050405020304" pitchFamily="18" charset="0"/>
              </a:rPr>
              <a:pPr/>
              <a:t>36</a:t>
            </a:fld>
            <a:endParaRPr lang="en-US" altLang="en-US" smtClean="0">
              <a:latin typeface="Times New Roman" panose="02020603050405020304"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71956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0AF78BD8-5F66-42F5-9255-831FDE476EB2}" type="slidenum">
              <a:rPr lang="en-US" altLang="en-US" smtClean="0">
                <a:latin typeface="Times New Roman" panose="02020603050405020304" pitchFamily="18" charset="0"/>
              </a:rPr>
              <a:pPr/>
              <a:t>4</a:t>
            </a:fld>
            <a:endParaRPr lang="en-US" altLang="en-US" smtClean="0">
              <a:latin typeface="Times New Roman" panose="02020603050405020304"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If you remember nothing else from this class – remember “Sources of Funds” and “Use of Funds.”</a:t>
            </a:r>
          </a:p>
        </p:txBody>
      </p:sp>
    </p:spTree>
    <p:extLst>
      <p:ext uri="{BB962C8B-B14F-4D97-AF65-F5344CB8AC3E}">
        <p14:creationId xmlns:p14="http://schemas.microsoft.com/office/powerpoint/2010/main" val="43245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9582AB25-ED13-4458-8EFB-988A4AAF07FC}" type="slidenum">
              <a:rPr lang="en-US" altLang="en-US" smtClean="0">
                <a:latin typeface="Times New Roman" panose="02020603050405020304" pitchFamily="18" charset="0"/>
              </a:rPr>
              <a:pPr/>
              <a:t>5</a:t>
            </a:fld>
            <a:endParaRPr lang="en-US" altLang="en-US" smtClean="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533400" y="4148032"/>
            <a:ext cx="6172200" cy="4916129"/>
          </a:xfrm>
          <a:noFill/>
        </p:spPr>
        <p:txBody>
          <a:bodyPr/>
          <a:lstStyle/>
          <a:p>
            <a:pPr marL="228600" indent="-228600" eaLnBrk="1" hangingPunct="1">
              <a:tabLst>
                <a:tab pos="228600" algn="l"/>
              </a:tabLst>
            </a:pPr>
            <a:r>
              <a:rPr lang="en-US" altLang="en-US" u="sng" smtClean="0">
                <a:latin typeface="Arial" panose="020B0604020202020204" pitchFamily="34" charset="0"/>
              </a:rPr>
              <a:t>1) Demonstrating accountability and stewardship</a:t>
            </a:r>
            <a:r>
              <a:rPr lang="en-US" altLang="en-US" smtClean="0">
                <a:latin typeface="Arial" panose="020B0604020202020204" pitchFamily="34" charset="0"/>
              </a:rPr>
              <a:t> </a:t>
            </a:r>
          </a:p>
          <a:p>
            <a:pPr marL="228600" indent="-228600" eaLnBrk="1" hangingPunct="1">
              <a:tabLst>
                <a:tab pos="228600" algn="l"/>
              </a:tabLst>
            </a:pPr>
            <a:r>
              <a:rPr lang="en-US" altLang="en-US" smtClean="0">
                <a:latin typeface="Arial" panose="020B0604020202020204" pitchFamily="34" charset="0"/>
              </a:rPr>
              <a:t>	Did we use the funds in the way instructed?</a:t>
            </a:r>
          </a:p>
          <a:p>
            <a:pPr marL="228600" indent="-228600" eaLnBrk="1" hangingPunct="1">
              <a:tabLst>
                <a:tab pos="228600" algn="l"/>
              </a:tabLst>
            </a:pPr>
            <a:r>
              <a:rPr lang="en-US" altLang="en-US" smtClean="0">
                <a:latin typeface="Arial" panose="020B0604020202020204" pitchFamily="34" charset="0"/>
              </a:rPr>
              <a:t>	Have we documented that the funds were used properly?</a:t>
            </a:r>
          </a:p>
          <a:p>
            <a:pPr marL="228600" indent="-228600" eaLnBrk="1" hangingPunct="1">
              <a:tabLst>
                <a:tab pos="228600" algn="l"/>
              </a:tabLst>
            </a:pPr>
            <a:r>
              <a:rPr lang="en-US" altLang="en-US" u="sng" smtClean="0">
                <a:latin typeface="Arial" panose="020B0604020202020204" pitchFamily="34" charset="0"/>
              </a:rPr>
              <a:t>2) Determining financial condition</a:t>
            </a:r>
            <a:endParaRPr lang="en-US" altLang="en-US" smtClean="0">
              <a:latin typeface="Arial" panose="020B0604020202020204" pitchFamily="34" charset="0"/>
            </a:endParaRPr>
          </a:p>
          <a:p>
            <a:pPr marL="228600" indent="-228600" eaLnBrk="1" hangingPunct="1">
              <a:tabLst>
                <a:tab pos="228600" algn="l"/>
              </a:tabLst>
            </a:pPr>
            <a:r>
              <a:rPr lang="en-US" altLang="en-US" smtClean="0">
                <a:latin typeface="Arial" panose="020B0604020202020204" pitchFamily="34" charset="0"/>
              </a:rPr>
              <a:t>	How much can we do with the resources we have?</a:t>
            </a:r>
          </a:p>
          <a:p>
            <a:pPr marL="228600" indent="-228600" eaLnBrk="1" hangingPunct="1">
              <a:tabLst>
                <a:tab pos="228600" algn="l"/>
              </a:tabLst>
            </a:pPr>
            <a:r>
              <a:rPr lang="en-US" altLang="en-US" smtClean="0">
                <a:latin typeface="Arial" panose="020B0604020202020204" pitchFamily="34" charset="0"/>
              </a:rPr>
              <a:t>	What is the value of buildings and other assets?</a:t>
            </a:r>
          </a:p>
          <a:p>
            <a:pPr marL="228600" indent="-228600" eaLnBrk="1" hangingPunct="1">
              <a:tabLst>
                <a:tab pos="228600" algn="l"/>
              </a:tabLst>
            </a:pPr>
            <a:r>
              <a:rPr lang="en-US" altLang="en-US" smtClean="0">
                <a:latin typeface="Arial" panose="020B0604020202020204" pitchFamily="34" charset="0"/>
              </a:rPr>
              <a:t>	What is the financial impact of maintaining/replacing other assets?</a:t>
            </a:r>
          </a:p>
          <a:p>
            <a:pPr marL="228600" indent="-228600" eaLnBrk="1" hangingPunct="1">
              <a:tabLst>
                <a:tab pos="228600" algn="l"/>
              </a:tabLst>
            </a:pPr>
            <a:r>
              <a:rPr lang="en-US" altLang="en-US" u="sng" smtClean="0">
                <a:latin typeface="Arial" panose="020B0604020202020204" pitchFamily="34" charset="0"/>
              </a:rPr>
              <a:t>3) Planning and budgeting</a:t>
            </a:r>
            <a:endParaRPr lang="en-US" altLang="en-US" smtClean="0">
              <a:latin typeface="Arial" panose="020B0604020202020204" pitchFamily="34" charset="0"/>
            </a:endParaRPr>
          </a:p>
          <a:p>
            <a:pPr marL="228600" indent="-228600" eaLnBrk="1" hangingPunct="1">
              <a:tabLst>
                <a:tab pos="228600" algn="l"/>
              </a:tabLst>
            </a:pPr>
            <a:r>
              <a:rPr lang="en-US" altLang="en-US" smtClean="0">
                <a:latin typeface="Arial" panose="020B0604020202020204" pitchFamily="34" charset="0"/>
              </a:rPr>
              <a:t>	What should we do with the funds we have ? (planning)</a:t>
            </a:r>
          </a:p>
          <a:p>
            <a:pPr marL="228600" indent="-228600" eaLnBrk="1" hangingPunct="1">
              <a:tabLst>
                <a:tab pos="228600" algn="l"/>
              </a:tabLst>
            </a:pPr>
            <a:r>
              <a:rPr lang="en-US" altLang="en-US" smtClean="0">
                <a:latin typeface="Arial" panose="020B0604020202020204" pitchFamily="34" charset="0"/>
              </a:rPr>
              <a:t>	What will be the impact if we choose Plan A over Plan B? (Forecasting)</a:t>
            </a:r>
          </a:p>
          <a:p>
            <a:pPr marL="228600" indent="-228600" eaLnBrk="1" hangingPunct="1">
              <a:tabLst>
                <a:tab pos="228600" algn="l"/>
              </a:tabLst>
            </a:pPr>
            <a:r>
              <a:rPr lang="en-US" altLang="en-US" smtClean="0">
                <a:latin typeface="Arial" panose="020B0604020202020204" pitchFamily="34" charset="0"/>
              </a:rPr>
              <a:t>	How much do we really need to do the job right?</a:t>
            </a:r>
          </a:p>
        </p:txBody>
      </p:sp>
    </p:spTree>
    <p:extLst>
      <p:ext uri="{BB962C8B-B14F-4D97-AF65-F5344CB8AC3E}">
        <p14:creationId xmlns:p14="http://schemas.microsoft.com/office/powerpoint/2010/main" val="3344473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6D494658-EBC5-4F1C-8EF1-037D54AF2218}" type="slidenum">
              <a:rPr lang="en-US" altLang="en-US" smtClean="0">
                <a:latin typeface="Times New Roman" panose="02020603050405020304" pitchFamily="18" charset="0"/>
              </a:rPr>
              <a:pPr/>
              <a:t>6</a:t>
            </a:fld>
            <a:endParaRPr lang="en-US" altLang="en-US" smtClean="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533400" y="4148032"/>
            <a:ext cx="6172200" cy="4916129"/>
          </a:xfrm>
          <a:noFill/>
        </p:spPr>
        <p:txBody>
          <a:bodyPr/>
          <a:lstStyle/>
          <a:p>
            <a:pPr marL="228600" indent="-228600" eaLnBrk="1" hangingPunct="1">
              <a:tabLst>
                <a:tab pos="228600" algn="l"/>
              </a:tabLst>
            </a:pPr>
            <a:r>
              <a:rPr lang="en-US" altLang="en-US" u="sng" smtClean="0">
                <a:latin typeface="Arial" panose="020B0604020202020204" pitchFamily="34" charset="0"/>
              </a:rPr>
              <a:t>4) Evaluating organizational and managerial performance</a:t>
            </a:r>
            <a:endParaRPr lang="en-US" altLang="en-US" smtClean="0">
              <a:latin typeface="Arial" panose="020B0604020202020204" pitchFamily="34" charset="0"/>
            </a:endParaRPr>
          </a:p>
          <a:p>
            <a:pPr marL="228600" indent="-228600" eaLnBrk="1" hangingPunct="1">
              <a:tabLst>
                <a:tab pos="228600" algn="l"/>
              </a:tabLst>
            </a:pPr>
            <a:r>
              <a:rPr lang="en-US" altLang="en-US" smtClean="0">
                <a:latin typeface="Arial" panose="020B0604020202020204" pitchFamily="34" charset="0"/>
              </a:rPr>
              <a:t>	Are we accomplishing the objectives for which we received the funds?</a:t>
            </a:r>
          </a:p>
          <a:p>
            <a:pPr marL="228600" indent="-228600" eaLnBrk="1" hangingPunct="1">
              <a:tabLst>
                <a:tab pos="228600" algn="l"/>
              </a:tabLst>
            </a:pPr>
            <a:r>
              <a:rPr lang="en-US" altLang="en-US" smtClean="0">
                <a:latin typeface="Arial" panose="020B0604020202020204" pitchFamily="34" charset="0"/>
              </a:rPr>
              <a:t>	What did the program/activity actually cost?</a:t>
            </a:r>
          </a:p>
          <a:p>
            <a:pPr marL="228600" indent="-228600" eaLnBrk="1" hangingPunct="1">
              <a:tabLst>
                <a:tab pos="228600" algn="l"/>
              </a:tabLst>
            </a:pPr>
            <a:r>
              <a:rPr lang="en-US" altLang="en-US" smtClean="0">
                <a:latin typeface="Arial" panose="020B0604020202020204" pitchFamily="34" charset="0"/>
              </a:rPr>
              <a:t>	How do we compare with other institutions? </a:t>
            </a:r>
          </a:p>
          <a:p>
            <a:pPr marL="228600" indent="-228600" eaLnBrk="1" hangingPunct="1">
              <a:tabLst>
                <a:tab pos="228600" algn="l"/>
              </a:tabLst>
            </a:pPr>
            <a:r>
              <a:rPr lang="en-US" altLang="en-US" smtClean="0">
                <a:latin typeface="Arial" panose="020B0604020202020204" pitchFamily="34" charset="0"/>
              </a:rPr>
              <a:t>	Are we doing the right things? (Effectiveness)  </a:t>
            </a:r>
          </a:p>
          <a:p>
            <a:pPr marL="228600" indent="-228600" eaLnBrk="1" hangingPunct="1">
              <a:tabLst>
                <a:tab pos="228600" algn="l"/>
              </a:tabLst>
            </a:pPr>
            <a:r>
              <a:rPr lang="en-US" altLang="en-US" smtClean="0">
                <a:latin typeface="Arial" panose="020B0604020202020204" pitchFamily="34" charset="0"/>
              </a:rPr>
              <a:t>	Are we doing the job right?  (Efficiency)</a:t>
            </a:r>
          </a:p>
          <a:p>
            <a:pPr marL="228600" indent="-228600" eaLnBrk="1" hangingPunct="1">
              <a:tabLst>
                <a:tab pos="228600" algn="l"/>
              </a:tabLst>
            </a:pPr>
            <a:r>
              <a:rPr lang="en-US" altLang="en-US" u="sng" smtClean="0">
                <a:latin typeface="Arial" panose="020B0604020202020204" pitchFamily="34" charset="0"/>
              </a:rPr>
              <a:t>5) Determining/forecasting cash flow</a:t>
            </a:r>
            <a:endParaRPr lang="en-US" altLang="en-US" smtClean="0">
              <a:latin typeface="Arial" panose="020B0604020202020204" pitchFamily="34" charset="0"/>
            </a:endParaRPr>
          </a:p>
          <a:p>
            <a:pPr marL="228600" indent="-228600" eaLnBrk="1" hangingPunct="1">
              <a:tabLst>
                <a:tab pos="228600" algn="l"/>
              </a:tabLst>
            </a:pPr>
            <a:r>
              <a:rPr lang="en-US" altLang="en-US" smtClean="0">
                <a:latin typeface="Arial" panose="020B0604020202020204" pitchFamily="34" charset="0"/>
              </a:rPr>
              <a:t>	How much cash is coming in, how much is going out, and how much do we need for contingencies?</a:t>
            </a:r>
          </a:p>
          <a:p>
            <a:pPr marL="228600" indent="-228600" eaLnBrk="1" hangingPunct="1">
              <a:tabLst>
                <a:tab pos="228600" algn="l"/>
              </a:tabLst>
            </a:pPr>
            <a:r>
              <a:rPr lang="en-US" altLang="en-US" u="sng" smtClean="0">
                <a:latin typeface="Arial" panose="020B0604020202020204" pitchFamily="34" charset="0"/>
              </a:rPr>
              <a:t>6)	Communication</a:t>
            </a:r>
            <a:endParaRPr lang="en-US" altLang="en-US" smtClean="0">
              <a:latin typeface="Arial" panose="020B0604020202020204" pitchFamily="34" charset="0"/>
            </a:endParaRPr>
          </a:p>
          <a:p>
            <a:pPr marL="228600" indent="-228600" eaLnBrk="1" hangingPunct="1">
              <a:tabLst>
                <a:tab pos="228600" algn="l"/>
              </a:tabLst>
            </a:pPr>
            <a:r>
              <a:rPr lang="en-US" altLang="en-US" smtClean="0">
                <a:latin typeface="Arial" panose="020B0604020202020204" pitchFamily="34" charset="0"/>
              </a:rPr>
              <a:t>	Are we communicating financial information to all with a need to know?</a:t>
            </a:r>
          </a:p>
          <a:p>
            <a:pPr marL="228600" indent="-228600" eaLnBrk="1" hangingPunct="1">
              <a:tabLst>
                <a:tab pos="228600" algn="l"/>
              </a:tabLst>
            </a:pPr>
            <a:r>
              <a:rPr lang="en-US" altLang="en-US" smtClean="0">
                <a:latin typeface="Arial" panose="020B0604020202020204" pitchFamily="34" charset="0"/>
              </a:rPr>
              <a:t>	Is the financial information relevant, clear, reliable, timely, and comparable?</a:t>
            </a:r>
          </a:p>
          <a:p>
            <a:pPr marL="228600" indent="-228600" eaLnBrk="1" hangingPunct="1">
              <a:tabLst>
                <a:tab pos="228600" algn="l"/>
              </a:tabLst>
            </a:pPr>
            <a:endParaRPr lang="en-US" altLang="en-US" smtClean="0">
              <a:latin typeface="Arial" panose="020B0604020202020204" pitchFamily="34" charset="0"/>
            </a:endParaRPr>
          </a:p>
          <a:p>
            <a:pPr marL="228600" indent="-228600" eaLnBrk="1" hangingPunct="1">
              <a:tabLst>
                <a:tab pos="228600" algn="l"/>
              </a:tabLst>
            </a:pPr>
            <a:endParaRPr lang="en-US" altLang="en-US" smtClean="0">
              <a:latin typeface="Arial" panose="020B0604020202020204" pitchFamily="34" charset="0"/>
            </a:endParaRPr>
          </a:p>
        </p:txBody>
      </p:sp>
    </p:spTree>
    <p:extLst>
      <p:ext uri="{BB962C8B-B14F-4D97-AF65-F5344CB8AC3E}">
        <p14:creationId xmlns:p14="http://schemas.microsoft.com/office/powerpoint/2010/main" val="2321234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EEFA0975-0018-451C-AEDA-05CE44FA869C}" type="slidenum">
              <a:rPr lang="en-US" altLang="en-US" smtClean="0">
                <a:latin typeface="Times New Roman" panose="02020603050405020304" pitchFamily="18" charset="0"/>
              </a:rPr>
              <a:pPr/>
              <a:t>9</a:t>
            </a:fld>
            <a:endParaRPr lang="en-US" altLang="en-US" smtClean="0">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Handout Pages 2, 3, &amp; 4.</a:t>
            </a:r>
          </a:p>
        </p:txBody>
      </p:sp>
    </p:spTree>
    <p:extLst>
      <p:ext uri="{BB962C8B-B14F-4D97-AF65-F5344CB8AC3E}">
        <p14:creationId xmlns:p14="http://schemas.microsoft.com/office/powerpoint/2010/main" val="1297943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9438C524-0793-4B47-BC32-D52688EAB529}" type="slidenum">
              <a:rPr lang="en-US" altLang="en-US" smtClean="0">
                <a:latin typeface="Times New Roman" panose="02020603050405020304" pitchFamily="18" charset="0"/>
              </a:rPr>
              <a:pPr/>
              <a:t>10</a:t>
            </a:fld>
            <a:endParaRPr lang="en-US" altLang="en-US" smtClean="0">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This is why you might see funds transferred out of your current funds and moved to unexpended plant.</a:t>
            </a:r>
          </a:p>
          <a:p>
            <a:pPr eaLnBrk="1" hangingPunct="1"/>
            <a:endParaRPr lang="en-US" altLang="en-US" smtClean="0">
              <a:latin typeface="Arial" panose="020B0604020202020204" pitchFamily="34" charset="0"/>
            </a:endParaRPr>
          </a:p>
          <a:p>
            <a:pPr eaLnBrk="1" hangingPunct="1"/>
            <a:r>
              <a:rPr lang="en-US" altLang="en-US" b="1" i="1" u="sng" smtClean="0">
                <a:latin typeface="Arial" panose="020B0604020202020204" pitchFamily="34" charset="0"/>
              </a:rPr>
              <a:t>$35,000.???</a:t>
            </a:r>
          </a:p>
          <a:p>
            <a:pPr eaLnBrk="1" hangingPunct="1"/>
            <a:endParaRPr lang="en-US" altLang="en-US" b="1" i="1" u="sng"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84005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F975750A-BFC6-4669-A9E7-594F74B03B09}" type="slidenum">
              <a:rPr lang="en-US" altLang="en-US" smtClean="0">
                <a:latin typeface="Times New Roman" panose="02020603050405020304" pitchFamily="18" charset="0"/>
              </a:rPr>
              <a:pPr/>
              <a:t>11</a:t>
            </a:fld>
            <a:endParaRPr lang="en-US" altLang="en-US" smtClean="0">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This is why you might see funds transferred out of your current funds and moved to unexpended plant.</a:t>
            </a:r>
          </a:p>
          <a:p>
            <a:pPr eaLnBrk="1" hangingPunct="1"/>
            <a:endParaRPr lang="en-US" altLang="en-US" smtClean="0">
              <a:latin typeface="Arial" panose="020B0604020202020204" pitchFamily="34" charset="0"/>
            </a:endParaRPr>
          </a:p>
          <a:p>
            <a:pPr eaLnBrk="1" hangingPunct="1"/>
            <a:r>
              <a:rPr lang="en-US" altLang="en-US" b="1" i="1" u="sng" smtClean="0">
                <a:latin typeface="Arial" panose="020B0604020202020204" pitchFamily="34" charset="0"/>
              </a:rPr>
              <a:t>$35,000.???</a:t>
            </a:r>
          </a:p>
          <a:p>
            <a:pPr eaLnBrk="1" hangingPunct="1"/>
            <a:endParaRPr lang="en-US" altLang="en-US" b="1" i="1" u="sng"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26812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6"/>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5"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6" name="Rectangle 22"/>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7" name="Rectangle 6"/>
          <p:cNvSpPr>
            <a:spLocks noChangeArrowheads="1"/>
          </p:cNvSpPr>
          <p:nvPr/>
        </p:nvSpPr>
        <p:spPr bwMode="auto">
          <a:xfrm>
            <a:off x="152400" y="6396038"/>
            <a:ext cx="8832850" cy="30956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pic>
        <p:nvPicPr>
          <p:cNvPr id="12" name="Picture 27" descr="M:\ucsbwave-blu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10668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28"/>
          <p:cNvSpPr txBox="1">
            <a:spLocks noChangeArrowheads="1"/>
          </p:cNvSpPr>
          <p:nvPr/>
        </p:nvSpPr>
        <p:spPr bwMode="auto">
          <a:xfrm>
            <a:off x="4322763" y="6392863"/>
            <a:ext cx="4984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fld id="{D506639A-BD98-4C39-A959-44C4A57A8737}" type="slidenum">
              <a:rPr lang="en-US" altLang="en-US" sz="1200">
                <a:solidFill>
                  <a:schemeClr val="bg1"/>
                </a:solidFill>
                <a:latin typeface="Georgia" panose="02040502050405020303" pitchFamily="18" charset="0"/>
              </a:rPr>
              <a:pPr algn="ctr"/>
              <a:t>‹#›</a:t>
            </a:fld>
            <a:endParaRPr lang="en-US" altLang="en-US" sz="1400">
              <a:solidFill>
                <a:schemeClr val="bg1"/>
              </a:solidFill>
              <a:latin typeface="Georgia" panose="02040502050405020303" pitchFamily="18" charset="0"/>
            </a:endParaRPr>
          </a:p>
        </p:txBody>
      </p:sp>
      <p:sp>
        <p:nvSpPr>
          <p:cNvPr id="14" name="TextBox 29"/>
          <p:cNvSpPr txBox="1">
            <a:spLocks noChangeArrowheads="1"/>
          </p:cNvSpPr>
          <p:nvPr userDrawn="1"/>
        </p:nvSpPr>
        <p:spPr bwMode="auto">
          <a:xfrm>
            <a:off x="152400" y="6391275"/>
            <a:ext cx="3352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400">
                <a:solidFill>
                  <a:schemeClr val="bg1"/>
                </a:solidFill>
                <a:latin typeface="Georgia" panose="02040502050405020303" pitchFamily="18" charset="0"/>
              </a:rPr>
              <a:t>Fund Accounting</a:t>
            </a:r>
          </a:p>
        </p:txBody>
      </p:sp>
      <p:sp>
        <p:nvSpPr>
          <p:cNvPr id="15" name="Rectangle 30"/>
          <p:cNvSpPr>
            <a:spLocks noChangeArrowheads="1"/>
          </p:cNvSpPr>
          <p:nvPr userDrawn="1"/>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6" name="TextBox 31"/>
          <p:cNvSpPr txBox="1">
            <a:spLocks noChangeArrowheads="1"/>
          </p:cNvSpPr>
          <p:nvPr userDrawn="1"/>
        </p:nvSpPr>
        <p:spPr bwMode="auto">
          <a:xfrm>
            <a:off x="7315200" y="6391275"/>
            <a:ext cx="1662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r>
              <a:rPr lang="en-US" altLang="en-US" sz="1400">
                <a:solidFill>
                  <a:schemeClr val="bg1"/>
                </a:solidFill>
                <a:latin typeface="Georgia" panose="02040502050405020303" pitchFamily="18" charset="0"/>
              </a:rPr>
              <a:t>October 24, 2016</a:t>
            </a: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66622407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16"/>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5" name="Rectangle 19"/>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6" name="Rectangle 22"/>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7" name="Rectangle 6"/>
          <p:cNvSpPr>
            <a:spLocks noChangeArrowheads="1"/>
          </p:cNvSpPr>
          <p:nvPr/>
        </p:nvSpPr>
        <p:spPr bwMode="auto">
          <a:xfrm>
            <a:off x="163513"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9" name="Straight Connector 8"/>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0" name="Oval 9"/>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Oval 10"/>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TextBox 29"/>
          <p:cNvSpPr txBox="1">
            <a:spLocks noChangeArrowheads="1"/>
          </p:cNvSpPr>
          <p:nvPr userDrawn="1"/>
        </p:nvSpPr>
        <p:spPr bwMode="auto">
          <a:xfrm>
            <a:off x="152400" y="6391275"/>
            <a:ext cx="3352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400">
                <a:solidFill>
                  <a:schemeClr val="bg1"/>
                </a:solidFill>
                <a:latin typeface="Georgia" panose="02040502050405020303" pitchFamily="18" charset="0"/>
              </a:rPr>
              <a:t>Fund Accounting</a:t>
            </a:r>
          </a:p>
        </p:txBody>
      </p:sp>
      <p:sp>
        <p:nvSpPr>
          <p:cNvPr id="13" name="Rectangle 3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4" name="TextBox 31"/>
          <p:cNvSpPr txBox="1">
            <a:spLocks noChangeArrowheads="1"/>
          </p:cNvSpPr>
          <p:nvPr userDrawn="1"/>
        </p:nvSpPr>
        <p:spPr bwMode="auto">
          <a:xfrm>
            <a:off x="4322763" y="6400800"/>
            <a:ext cx="498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fld id="{486437F2-4BD4-4ECA-9767-7A796860D3BB}" type="slidenum">
              <a:rPr lang="en-US" altLang="en-US" sz="1200">
                <a:solidFill>
                  <a:schemeClr val="bg1"/>
                </a:solidFill>
                <a:latin typeface="Georgia" panose="02040502050405020303" pitchFamily="18" charset="0"/>
              </a:rPr>
              <a:pPr algn="ctr"/>
              <a:t>‹#›</a:t>
            </a:fld>
            <a:endParaRPr lang="en-US" altLang="en-US" sz="1200">
              <a:solidFill>
                <a:schemeClr val="bg1"/>
              </a:solidFill>
              <a:latin typeface="Georgia" panose="02040502050405020303" pitchFamily="18" charset="0"/>
            </a:endParaRPr>
          </a:p>
        </p:txBody>
      </p:sp>
      <p:sp>
        <p:nvSpPr>
          <p:cNvPr id="15" name="TextBox 32"/>
          <p:cNvSpPr txBox="1">
            <a:spLocks noChangeArrowheads="1"/>
          </p:cNvSpPr>
          <p:nvPr userDrawn="1"/>
        </p:nvSpPr>
        <p:spPr bwMode="auto">
          <a:xfrm>
            <a:off x="7315200" y="6391275"/>
            <a:ext cx="1662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r>
              <a:rPr lang="en-US" altLang="en-US" sz="1400">
                <a:solidFill>
                  <a:schemeClr val="bg1"/>
                </a:solidFill>
                <a:latin typeface="Georgia" panose="02040502050405020303" pitchFamily="18" charset="0"/>
              </a:rPr>
              <a:t>October 24, 2016</a:t>
            </a:r>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6" name="Slide Number Placeholder 5"/>
          <p:cNvSpPr>
            <a:spLocks noGrp="1"/>
          </p:cNvSpPr>
          <p:nvPr>
            <p:ph type="sldNum" sz="quarter" idx="10"/>
          </p:nvPr>
        </p:nvSpPr>
        <p:spPr>
          <a:xfrm>
            <a:off x="6915150" y="3009900"/>
            <a:ext cx="457200" cy="441325"/>
          </a:xfrm>
          <a:prstGeom prst="rect">
            <a:avLst/>
          </a:prstGeom>
        </p:spPr>
        <p:txBody>
          <a:bodyPr/>
          <a:lstStyle>
            <a:lvl1pPr>
              <a:defRPr/>
            </a:lvl1pPr>
          </a:lstStyle>
          <a:p>
            <a:pPr>
              <a:defRPr/>
            </a:pPr>
            <a:fld id="{9CF0F788-173C-465F-8B6C-F10CC3B44BF2}" type="slidenum">
              <a:rPr lang="en-US"/>
              <a:pPr>
                <a:defRPr/>
              </a:pPr>
              <a:t>‹#›</a:t>
            </a:fld>
            <a:endParaRPr lang="en-US"/>
          </a:p>
        </p:txBody>
      </p:sp>
    </p:spTree>
    <p:extLst>
      <p:ext uri="{BB962C8B-B14F-4D97-AF65-F5344CB8AC3E}">
        <p14:creationId xmlns:p14="http://schemas.microsoft.com/office/powerpoint/2010/main" val="181088168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4" name="Rectangle 16"/>
          <p:cNvSpPr>
            <a:spLocks noChangeArrowheads="1"/>
          </p:cNvSpPr>
          <p:nvPr userDrawn="1"/>
        </p:nvSpPr>
        <p:spPr bwMode="white">
          <a:xfrm>
            <a:off x="0" y="6705600"/>
            <a:ext cx="9144000" cy="160338"/>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4800" y="1524000"/>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5601690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5" name="Rectangle 19"/>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6" name="Rectangle 22"/>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7" name="Rectangle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8" name="Rectangle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9" name="Rectangle 8"/>
          <p:cNvSpPr>
            <a:spLocks noChangeArrowheads="1"/>
          </p:cNvSpPr>
          <p:nvPr/>
        </p:nvSpPr>
        <p:spPr bwMode="auto">
          <a:xfrm>
            <a:off x="155575"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1" name="Straight Connector 10"/>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TextBox 29"/>
          <p:cNvSpPr txBox="1">
            <a:spLocks noChangeArrowheads="1"/>
          </p:cNvSpPr>
          <p:nvPr userDrawn="1"/>
        </p:nvSpPr>
        <p:spPr bwMode="auto">
          <a:xfrm>
            <a:off x="152400" y="6399213"/>
            <a:ext cx="3352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400">
                <a:solidFill>
                  <a:schemeClr val="bg1"/>
                </a:solidFill>
                <a:latin typeface="Georgia" panose="02040502050405020303" pitchFamily="18" charset="0"/>
              </a:rPr>
              <a:t>Fund Accounting</a:t>
            </a:r>
          </a:p>
        </p:txBody>
      </p:sp>
      <p:sp>
        <p:nvSpPr>
          <p:cNvPr id="13" name="Rectangle 30"/>
          <p:cNvSpPr>
            <a:spLocks noChangeArrowheads="1"/>
          </p:cNvSpPr>
          <p:nvPr/>
        </p:nvSpPr>
        <p:spPr bwMode="white">
          <a:xfrm>
            <a:off x="0" y="6723063"/>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4" name="TextBox 31"/>
          <p:cNvSpPr txBox="1">
            <a:spLocks noChangeArrowheads="1"/>
          </p:cNvSpPr>
          <p:nvPr userDrawn="1"/>
        </p:nvSpPr>
        <p:spPr bwMode="auto">
          <a:xfrm>
            <a:off x="4322763" y="6400800"/>
            <a:ext cx="498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fld id="{9F659CF4-F3F3-41B5-96E6-870B16973538}" type="slidenum">
              <a:rPr lang="en-US" altLang="en-US" sz="1200">
                <a:solidFill>
                  <a:schemeClr val="bg1"/>
                </a:solidFill>
                <a:latin typeface="Georgia" panose="02040502050405020303" pitchFamily="18" charset="0"/>
              </a:rPr>
              <a:pPr algn="ctr"/>
              <a:t>‹#›</a:t>
            </a:fld>
            <a:endParaRPr lang="en-US" altLang="en-US" sz="1200">
              <a:solidFill>
                <a:schemeClr val="bg1"/>
              </a:solidFill>
              <a:latin typeface="Georgia" panose="02040502050405020303" pitchFamily="18" charset="0"/>
            </a:endParaRPr>
          </a:p>
        </p:txBody>
      </p:sp>
      <p:sp>
        <p:nvSpPr>
          <p:cNvPr id="15" name="TextBox 32"/>
          <p:cNvSpPr txBox="1">
            <a:spLocks noChangeArrowheads="1"/>
          </p:cNvSpPr>
          <p:nvPr userDrawn="1"/>
        </p:nvSpPr>
        <p:spPr bwMode="auto">
          <a:xfrm>
            <a:off x="7315200" y="6391275"/>
            <a:ext cx="1662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r>
              <a:rPr lang="en-US" altLang="en-US" sz="1400">
                <a:solidFill>
                  <a:schemeClr val="bg1"/>
                </a:solidFill>
                <a:latin typeface="Georgia" panose="02040502050405020303" pitchFamily="18" charset="0"/>
              </a:rPr>
              <a:t>October 24, 2016</a:t>
            </a:r>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Tree>
    <p:extLst>
      <p:ext uri="{BB962C8B-B14F-4D97-AF65-F5344CB8AC3E}">
        <p14:creationId xmlns:p14="http://schemas.microsoft.com/office/powerpoint/2010/main" val="259455304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16"/>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Rectangle 19"/>
          <p:cNvSpPr>
            <a:spLocks noChangeArrowheads="1"/>
          </p:cNvSpPr>
          <p:nvPr userDrawn="1"/>
        </p:nvSpPr>
        <p:spPr bwMode="white">
          <a:xfrm>
            <a:off x="0" y="6697663"/>
            <a:ext cx="9144000" cy="160337"/>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391291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6"/>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19"/>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9" name="Rectangle 22"/>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0" name="Rectangle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1"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a:spLocks noChangeArrowheads="1"/>
          </p:cNvSpPr>
          <p:nvPr userDrawn="1"/>
        </p:nvSpPr>
        <p:spPr bwMode="auto">
          <a:xfrm>
            <a:off x="161925" y="6391275"/>
            <a:ext cx="8834438"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3" name="Straight Connector 12"/>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4" name="Rectangle 13"/>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5" name="TextBox 29"/>
          <p:cNvSpPr txBox="1">
            <a:spLocks noChangeArrowheads="1"/>
          </p:cNvSpPr>
          <p:nvPr userDrawn="1"/>
        </p:nvSpPr>
        <p:spPr bwMode="auto">
          <a:xfrm>
            <a:off x="152400" y="6391275"/>
            <a:ext cx="3352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400">
                <a:solidFill>
                  <a:schemeClr val="bg1"/>
                </a:solidFill>
                <a:latin typeface="Georgia" panose="02040502050405020303" pitchFamily="18" charset="0"/>
              </a:rPr>
              <a:t>Fund Accounting</a:t>
            </a:r>
          </a:p>
        </p:txBody>
      </p:sp>
      <p:sp>
        <p:nvSpPr>
          <p:cNvPr id="16" name="Rectangle 3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7" name="TextBox 31"/>
          <p:cNvSpPr txBox="1">
            <a:spLocks noChangeArrowheads="1"/>
          </p:cNvSpPr>
          <p:nvPr userDrawn="1"/>
        </p:nvSpPr>
        <p:spPr bwMode="auto">
          <a:xfrm>
            <a:off x="4322763" y="6400800"/>
            <a:ext cx="498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fld id="{947698BF-CCCD-4D0B-B99B-85C0E9F40C90}" type="slidenum">
              <a:rPr lang="en-US" altLang="en-US" sz="1200">
                <a:solidFill>
                  <a:schemeClr val="bg1"/>
                </a:solidFill>
                <a:latin typeface="Georgia" panose="02040502050405020303" pitchFamily="18" charset="0"/>
              </a:rPr>
              <a:pPr algn="ctr"/>
              <a:t>‹#›</a:t>
            </a:fld>
            <a:endParaRPr lang="en-US" altLang="en-US" sz="1200">
              <a:solidFill>
                <a:schemeClr val="bg1"/>
              </a:solidFill>
              <a:latin typeface="Georgia" panose="02040502050405020303" pitchFamily="18" charset="0"/>
            </a:endParaRPr>
          </a:p>
        </p:txBody>
      </p:sp>
      <p:sp>
        <p:nvSpPr>
          <p:cNvPr id="18" name="TextBox 32"/>
          <p:cNvSpPr txBox="1">
            <a:spLocks noChangeArrowheads="1"/>
          </p:cNvSpPr>
          <p:nvPr userDrawn="1"/>
        </p:nvSpPr>
        <p:spPr bwMode="auto">
          <a:xfrm>
            <a:off x="7315200" y="6391275"/>
            <a:ext cx="1662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r>
              <a:rPr lang="en-US" altLang="en-US" sz="1400">
                <a:solidFill>
                  <a:schemeClr val="bg1"/>
                </a:solidFill>
                <a:latin typeface="Georgia" panose="02040502050405020303" pitchFamily="18" charset="0"/>
              </a:rPr>
              <a:t>October 24, 2016</a:t>
            </a: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Tree>
    <p:extLst>
      <p:ext uri="{BB962C8B-B14F-4D97-AF65-F5344CB8AC3E}">
        <p14:creationId xmlns:p14="http://schemas.microsoft.com/office/powerpoint/2010/main" val="172146764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3700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3" name="Rectangle 19"/>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4" name="Rectangle 22"/>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6" name="Rectangle 5"/>
          <p:cNvSpPr>
            <a:spLocks noChangeArrowheads="1"/>
          </p:cNvSpPr>
          <p:nvPr/>
        </p:nvSpPr>
        <p:spPr bwMode="auto">
          <a:xfrm>
            <a:off x="153988" y="6391275"/>
            <a:ext cx="8834437"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pic>
        <p:nvPicPr>
          <p:cNvPr id="8" name="Picture 27" descr="M:\ucsbwave-blu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0675" y="76200"/>
            <a:ext cx="10668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8"/>
          <p:cNvSpPr txBox="1">
            <a:spLocks noChangeArrowheads="1"/>
          </p:cNvSpPr>
          <p:nvPr userDrawn="1"/>
        </p:nvSpPr>
        <p:spPr bwMode="auto">
          <a:xfrm>
            <a:off x="152400" y="6391275"/>
            <a:ext cx="3352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400">
                <a:solidFill>
                  <a:schemeClr val="bg1"/>
                </a:solidFill>
                <a:latin typeface="Georgia" panose="02040502050405020303" pitchFamily="18" charset="0"/>
              </a:rPr>
              <a:t>Fund Accounting</a:t>
            </a:r>
          </a:p>
        </p:txBody>
      </p:sp>
      <p:sp>
        <p:nvSpPr>
          <p:cNvPr id="10" name="TextBox 29"/>
          <p:cNvSpPr txBox="1">
            <a:spLocks noChangeArrowheads="1"/>
          </p:cNvSpPr>
          <p:nvPr userDrawn="1"/>
        </p:nvSpPr>
        <p:spPr bwMode="auto">
          <a:xfrm>
            <a:off x="4322763" y="6400800"/>
            <a:ext cx="498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fld id="{A5ED61EA-B73F-4943-ABC5-F4B7D4A52D5D}" type="slidenum">
              <a:rPr lang="en-US" altLang="en-US" sz="1200">
                <a:solidFill>
                  <a:schemeClr val="bg1"/>
                </a:solidFill>
                <a:latin typeface="Georgia" panose="02040502050405020303" pitchFamily="18" charset="0"/>
              </a:rPr>
              <a:pPr algn="ctr"/>
              <a:t>‹#›</a:t>
            </a:fld>
            <a:endParaRPr lang="en-US" altLang="en-US" sz="1200">
              <a:solidFill>
                <a:schemeClr val="bg1"/>
              </a:solidFill>
              <a:latin typeface="Georgia" panose="02040502050405020303" pitchFamily="18" charset="0"/>
            </a:endParaRPr>
          </a:p>
        </p:txBody>
      </p:sp>
      <p:sp>
        <p:nvSpPr>
          <p:cNvPr id="11" name="TextBox 30"/>
          <p:cNvSpPr txBox="1">
            <a:spLocks noChangeArrowheads="1"/>
          </p:cNvSpPr>
          <p:nvPr userDrawn="1"/>
        </p:nvSpPr>
        <p:spPr bwMode="auto">
          <a:xfrm>
            <a:off x="7315200" y="6391275"/>
            <a:ext cx="1662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r>
              <a:rPr lang="en-US" altLang="en-US" sz="1400">
                <a:solidFill>
                  <a:schemeClr val="bg1"/>
                </a:solidFill>
                <a:latin typeface="Georgia" panose="02040502050405020303" pitchFamily="18" charset="0"/>
              </a:rPr>
              <a:t>October 24, 2016</a:t>
            </a:r>
          </a:p>
        </p:txBody>
      </p:sp>
    </p:spTree>
    <p:extLst>
      <p:ext uri="{BB962C8B-B14F-4D97-AF65-F5344CB8AC3E}">
        <p14:creationId xmlns:p14="http://schemas.microsoft.com/office/powerpoint/2010/main" val="4141178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6"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7" name="Rectangle 22"/>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Rectangle 12"/>
          <p:cNvSpPr>
            <a:spLocks noChangeArrowheads="1"/>
          </p:cNvSpPr>
          <p:nvPr/>
        </p:nvSpPr>
        <p:spPr bwMode="auto">
          <a:xfrm>
            <a:off x="149225" y="6405563"/>
            <a:ext cx="8832850" cy="30956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TextBox 30"/>
          <p:cNvSpPr txBox="1">
            <a:spLocks noChangeArrowheads="1"/>
          </p:cNvSpPr>
          <p:nvPr userDrawn="1"/>
        </p:nvSpPr>
        <p:spPr bwMode="auto">
          <a:xfrm>
            <a:off x="152400" y="6391275"/>
            <a:ext cx="3352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400">
                <a:solidFill>
                  <a:schemeClr val="bg1"/>
                </a:solidFill>
                <a:latin typeface="Georgia" panose="02040502050405020303" pitchFamily="18" charset="0"/>
              </a:rPr>
              <a:t>Fund Accounting</a:t>
            </a:r>
          </a:p>
        </p:txBody>
      </p:sp>
      <p:sp>
        <p:nvSpPr>
          <p:cNvPr id="15" name="TextBox 31"/>
          <p:cNvSpPr txBox="1">
            <a:spLocks noChangeArrowheads="1"/>
          </p:cNvSpPr>
          <p:nvPr userDrawn="1"/>
        </p:nvSpPr>
        <p:spPr bwMode="auto">
          <a:xfrm>
            <a:off x="4322763" y="6400800"/>
            <a:ext cx="498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fld id="{80035F01-C69A-40BD-B691-0C7A5A7D9E5E}" type="slidenum">
              <a:rPr lang="en-US" altLang="en-US" sz="1200">
                <a:solidFill>
                  <a:schemeClr val="bg1"/>
                </a:solidFill>
                <a:latin typeface="Georgia" panose="02040502050405020303" pitchFamily="18" charset="0"/>
              </a:rPr>
              <a:pPr algn="ctr"/>
              <a:t>‹#›</a:t>
            </a:fld>
            <a:endParaRPr lang="en-US" altLang="en-US" sz="1200">
              <a:solidFill>
                <a:schemeClr val="bg1"/>
              </a:solidFill>
              <a:latin typeface="Georgia" panose="02040502050405020303" pitchFamily="18" charset="0"/>
            </a:endParaRPr>
          </a:p>
        </p:txBody>
      </p:sp>
      <p:sp>
        <p:nvSpPr>
          <p:cNvPr id="16" name="TextBox 32"/>
          <p:cNvSpPr txBox="1">
            <a:spLocks noChangeArrowheads="1"/>
          </p:cNvSpPr>
          <p:nvPr userDrawn="1"/>
        </p:nvSpPr>
        <p:spPr bwMode="auto">
          <a:xfrm>
            <a:off x="7315200" y="6391275"/>
            <a:ext cx="1662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r>
              <a:rPr lang="en-US" altLang="en-US" sz="1400">
                <a:solidFill>
                  <a:schemeClr val="bg1"/>
                </a:solidFill>
                <a:latin typeface="Georgia" panose="02040502050405020303" pitchFamily="18" charset="0"/>
              </a:rPr>
              <a:t>October 24, 2016</a:t>
            </a: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Tree>
    <p:extLst>
      <p:ext uri="{BB962C8B-B14F-4D97-AF65-F5344CB8AC3E}">
        <p14:creationId xmlns:p14="http://schemas.microsoft.com/office/powerpoint/2010/main" val="3706946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4" name="Rectangle 16"/>
          <p:cNvSpPr>
            <a:spLocks noChangeArrowheads="1"/>
          </p:cNvSpPr>
          <p:nvPr userDrawn="1"/>
        </p:nvSpPr>
        <p:spPr bwMode="white">
          <a:xfrm>
            <a:off x="0" y="6705600"/>
            <a:ext cx="9144000" cy="160338"/>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3158459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027"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028"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8" name="Rectangle 7"/>
          <p:cNvSpPr>
            <a:spLocks noChangeArrowheads="1"/>
          </p:cNvSpPr>
          <p:nvPr/>
        </p:nvSpPr>
        <p:spPr bwMode="auto">
          <a:xfrm>
            <a:off x="152400" y="155575"/>
            <a:ext cx="8832850" cy="64992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031"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2" name="Text Placeholder 12"/>
          <p:cNvSpPr>
            <a:spLocks noGrp="1"/>
          </p:cNvSpPr>
          <p:nvPr>
            <p:ph type="body" idx="1"/>
          </p:nvPr>
        </p:nvSpPr>
        <p:spPr bwMode="auto">
          <a:xfrm>
            <a:off x="301625" y="1509713"/>
            <a:ext cx="8534400" cy="459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3" name="Picture 23" descr="M:\ucsbwave-blue.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940675" y="155575"/>
            <a:ext cx="10668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0"/>
          <p:cNvSpPr>
            <a:spLocks noChangeArrowheads="1"/>
          </p:cNvSpPr>
          <p:nvPr/>
        </p:nvSpPr>
        <p:spPr bwMode="auto">
          <a:xfrm>
            <a:off x="152400" y="6396038"/>
            <a:ext cx="8832850" cy="30956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35" name="TextBox 2"/>
          <p:cNvSpPr txBox="1">
            <a:spLocks noChangeArrowheads="1"/>
          </p:cNvSpPr>
          <p:nvPr/>
        </p:nvSpPr>
        <p:spPr bwMode="auto">
          <a:xfrm>
            <a:off x="7315200" y="6391275"/>
            <a:ext cx="1662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r>
              <a:rPr lang="en-US" altLang="en-US" sz="1400">
                <a:solidFill>
                  <a:schemeClr val="bg1"/>
                </a:solidFill>
                <a:latin typeface="Georgia" panose="02040502050405020303" pitchFamily="18" charset="0"/>
              </a:rPr>
              <a:t>October 24, 2016</a:t>
            </a:r>
          </a:p>
        </p:txBody>
      </p:sp>
      <p:sp>
        <p:nvSpPr>
          <p:cNvPr id="1036" name="TextBox 13"/>
          <p:cNvSpPr txBox="1">
            <a:spLocks noChangeArrowheads="1"/>
          </p:cNvSpPr>
          <p:nvPr/>
        </p:nvSpPr>
        <p:spPr bwMode="auto">
          <a:xfrm>
            <a:off x="4322763" y="6400800"/>
            <a:ext cx="498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fld id="{CDA0AE02-3964-4E39-AFD3-EB0AA465475A}" type="slidenum">
              <a:rPr lang="en-US" altLang="en-US" sz="1200">
                <a:solidFill>
                  <a:schemeClr val="bg1"/>
                </a:solidFill>
                <a:latin typeface="Georgia" panose="02040502050405020303" pitchFamily="18" charset="0"/>
              </a:rPr>
              <a:pPr algn="ctr"/>
              <a:t>‹#›</a:t>
            </a:fld>
            <a:endParaRPr lang="en-US" altLang="en-US" sz="1200">
              <a:solidFill>
                <a:schemeClr val="bg1"/>
              </a:solidFill>
              <a:latin typeface="Georgia" panose="02040502050405020303" pitchFamily="18" charset="0"/>
            </a:endParaRPr>
          </a:p>
        </p:txBody>
      </p:sp>
      <p:sp>
        <p:nvSpPr>
          <p:cNvPr id="1037" name="TextBox 14"/>
          <p:cNvSpPr txBox="1">
            <a:spLocks noChangeArrowheads="1"/>
          </p:cNvSpPr>
          <p:nvPr userDrawn="1"/>
        </p:nvSpPr>
        <p:spPr bwMode="auto">
          <a:xfrm>
            <a:off x="152400" y="6391275"/>
            <a:ext cx="3352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400">
                <a:solidFill>
                  <a:schemeClr val="bg1"/>
                </a:solidFill>
                <a:latin typeface="Georgia" panose="02040502050405020303" pitchFamily="18" charset="0"/>
              </a:rPr>
              <a:t>Fund Accounting</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15" r:id="rId6"/>
    <p:sldLayoutId id="2147483721" r:id="rId7"/>
    <p:sldLayoutId id="2147483722" r:id="rId8"/>
    <p:sldLayoutId id="2147483723" r:id="rId9"/>
    <p:sldLayoutId id="2147483724" r:id="rId10"/>
  </p:sldLayoutIdLst>
  <p:timing>
    <p:tnLst>
      <p:par>
        <p:cTn id="1" dur="indefinite" restart="never" nodeType="tmRoot"/>
      </p:par>
    </p:tnLst>
  </p:timing>
  <p:hf hdr="0" ftr="0" dt="0"/>
  <p:txStyles>
    <p:titleStyle>
      <a:lvl1pPr algn="ctr" rtl="0" fontAlgn="base">
        <a:spcBef>
          <a:spcPct val="0"/>
        </a:spcBef>
        <a:spcAft>
          <a:spcPct val="0"/>
        </a:spcAft>
        <a:defRPr sz="3300" kern="1200">
          <a:solidFill>
            <a:srgbClr val="0062A9"/>
          </a:solidFill>
          <a:latin typeface="+mj-lt"/>
          <a:ea typeface="+mj-ea"/>
          <a:cs typeface="+mj-cs"/>
        </a:defRPr>
      </a:lvl1pPr>
      <a:lvl2pPr algn="ctr" rtl="0" fontAlgn="base">
        <a:spcBef>
          <a:spcPct val="0"/>
        </a:spcBef>
        <a:spcAft>
          <a:spcPct val="0"/>
        </a:spcAft>
        <a:defRPr sz="3300">
          <a:solidFill>
            <a:srgbClr val="0062A9"/>
          </a:solidFill>
          <a:latin typeface="Georgia" panose="02040502050405020303" pitchFamily="18" charset="0"/>
        </a:defRPr>
      </a:lvl2pPr>
      <a:lvl3pPr algn="ctr" rtl="0" fontAlgn="base">
        <a:spcBef>
          <a:spcPct val="0"/>
        </a:spcBef>
        <a:spcAft>
          <a:spcPct val="0"/>
        </a:spcAft>
        <a:defRPr sz="3300">
          <a:solidFill>
            <a:srgbClr val="0062A9"/>
          </a:solidFill>
          <a:latin typeface="Georgia" panose="02040502050405020303" pitchFamily="18" charset="0"/>
        </a:defRPr>
      </a:lvl3pPr>
      <a:lvl4pPr algn="ctr" rtl="0" fontAlgn="base">
        <a:spcBef>
          <a:spcPct val="0"/>
        </a:spcBef>
        <a:spcAft>
          <a:spcPct val="0"/>
        </a:spcAft>
        <a:defRPr sz="3300">
          <a:solidFill>
            <a:srgbClr val="0062A9"/>
          </a:solidFill>
          <a:latin typeface="Georgia" panose="02040502050405020303" pitchFamily="18" charset="0"/>
        </a:defRPr>
      </a:lvl4pPr>
      <a:lvl5pPr algn="ctr" rtl="0" fontAlgn="base">
        <a:spcBef>
          <a:spcPct val="0"/>
        </a:spcBef>
        <a:spcAft>
          <a:spcPct val="0"/>
        </a:spcAft>
        <a:defRPr sz="3300">
          <a:solidFill>
            <a:srgbClr val="0062A9"/>
          </a:solidFill>
          <a:latin typeface="Georgia" panose="02040502050405020303" pitchFamily="18" charset="0"/>
        </a:defRPr>
      </a:lvl5pPr>
      <a:lvl6pPr marL="457200" algn="ctr" rtl="0" fontAlgn="base">
        <a:spcBef>
          <a:spcPct val="0"/>
        </a:spcBef>
        <a:spcAft>
          <a:spcPct val="0"/>
        </a:spcAft>
        <a:defRPr sz="3300">
          <a:solidFill>
            <a:srgbClr val="0062A9"/>
          </a:solidFill>
          <a:latin typeface="Georgia" panose="02040502050405020303" pitchFamily="18" charset="0"/>
        </a:defRPr>
      </a:lvl6pPr>
      <a:lvl7pPr marL="914400" algn="ctr" rtl="0" fontAlgn="base">
        <a:spcBef>
          <a:spcPct val="0"/>
        </a:spcBef>
        <a:spcAft>
          <a:spcPct val="0"/>
        </a:spcAft>
        <a:defRPr sz="3300">
          <a:solidFill>
            <a:srgbClr val="0062A9"/>
          </a:solidFill>
          <a:latin typeface="Georgia" panose="02040502050405020303" pitchFamily="18" charset="0"/>
        </a:defRPr>
      </a:lvl7pPr>
      <a:lvl8pPr marL="1371600" algn="ctr" rtl="0" fontAlgn="base">
        <a:spcBef>
          <a:spcPct val="0"/>
        </a:spcBef>
        <a:spcAft>
          <a:spcPct val="0"/>
        </a:spcAft>
        <a:defRPr sz="3300">
          <a:solidFill>
            <a:srgbClr val="0062A9"/>
          </a:solidFill>
          <a:latin typeface="Georgia" panose="02040502050405020303" pitchFamily="18" charset="0"/>
        </a:defRPr>
      </a:lvl8pPr>
      <a:lvl9pPr marL="1828800" algn="ctr" rtl="0" fontAlgn="base">
        <a:spcBef>
          <a:spcPct val="0"/>
        </a:spcBef>
        <a:spcAft>
          <a:spcPct val="0"/>
        </a:spcAft>
        <a:defRPr sz="3300">
          <a:solidFill>
            <a:srgbClr val="0062A9"/>
          </a:solidFill>
          <a:latin typeface="Georgia" panose="02040502050405020303" pitchFamily="18" charset="0"/>
        </a:defRPr>
      </a:lvl9pPr>
    </p:titleStyle>
    <p:bodyStyle>
      <a:lvl1pPr marL="273050" indent="-273050" algn="l" rtl="0" fontAlgn="base">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0070C0"/>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DEA40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464646"/>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package" Target="../embeddings/Microsoft_Excel_Worksheet1.xlsx"/><Relationship Id="rId4" Type="http://schemas.openxmlformats.org/officeDocument/2006/relationships/hyperlink" Target="http://ga.accounting.ucla.edu/"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ucop.edu/financial-accounting/financial-reports/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csg.ucop.edu/dwr/Dwr" TargetMode="Externa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ctrTitle"/>
          </p:nvPr>
        </p:nvSpPr>
        <p:spPr/>
        <p:txBody>
          <a:bodyPr/>
          <a:lstStyle/>
          <a:p>
            <a:r>
              <a:rPr lang="en-US" altLang="en-US" sz="5400" smtClean="0"/>
              <a:t>Fund Accounting</a:t>
            </a:r>
          </a:p>
        </p:txBody>
      </p:sp>
      <p:sp>
        <p:nvSpPr>
          <p:cNvPr id="7" name="Subtitle 4"/>
          <p:cNvSpPr txBox="1">
            <a:spLocks/>
          </p:cNvSpPr>
          <p:nvPr/>
        </p:nvSpPr>
        <p:spPr>
          <a:xfrm>
            <a:off x="701675" y="2667000"/>
            <a:ext cx="8001000" cy="2133600"/>
          </a:xfrm>
          <a:prstGeom prst="rect">
            <a:avLst/>
          </a:prstGeom>
        </p:spPr>
        <p:txBody>
          <a:bodyPr>
            <a:normAutofit fontScale="25000" lnSpcReduction="20000"/>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pPr fontAlgn="auto">
              <a:lnSpc>
                <a:spcPct val="134000"/>
              </a:lnSpc>
              <a:spcAft>
                <a:spcPts val="0"/>
              </a:spcAft>
              <a:defRPr/>
            </a:pPr>
            <a:endParaRPr lang="en-US" altLang="en-US" dirty="0" smtClean="0"/>
          </a:p>
          <a:p>
            <a:pPr>
              <a:lnSpc>
                <a:spcPct val="134000"/>
              </a:lnSpc>
              <a:spcBef>
                <a:spcPct val="0"/>
              </a:spcBef>
              <a:defRPr/>
            </a:pPr>
            <a:r>
              <a:rPr lang="en-US" altLang="en-US" sz="4000" b="0" cap="none" dirty="0" smtClean="0"/>
              <a:t/>
            </a:r>
            <a:br>
              <a:rPr lang="en-US" altLang="en-US" sz="4000" b="0" cap="none" dirty="0" smtClean="0"/>
            </a:br>
            <a:r>
              <a:rPr lang="en-US" altLang="en-US" sz="4000" b="0" cap="none" dirty="0" smtClean="0"/>
              <a:t/>
            </a:r>
            <a:br>
              <a:rPr lang="en-US" altLang="en-US" sz="4000" b="0" cap="none" dirty="0" smtClean="0"/>
            </a:br>
            <a:r>
              <a:rPr lang="en-US" altLang="en-US" sz="7200" cap="none" dirty="0" smtClean="0"/>
              <a:t>Jim Corkill </a:t>
            </a:r>
            <a:r>
              <a:rPr lang="en-US" altLang="en-US" sz="7200" b="0" cap="none" dirty="0" smtClean="0"/>
              <a:t>| Controller</a:t>
            </a:r>
          </a:p>
          <a:p>
            <a:pPr>
              <a:lnSpc>
                <a:spcPct val="134000"/>
              </a:lnSpc>
              <a:spcBef>
                <a:spcPct val="0"/>
              </a:spcBef>
              <a:defRPr/>
            </a:pPr>
            <a:endParaRPr lang="en-US" altLang="en-US" sz="7200" b="0" cap="none" dirty="0" smtClean="0"/>
          </a:p>
          <a:p>
            <a:pPr fontAlgn="auto">
              <a:lnSpc>
                <a:spcPct val="134000"/>
              </a:lnSpc>
              <a:spcAft>
                <a:spcPts val="0"/>
              </a:spcAft>
              <a:defRPr/>
            </a:pPr>
            <a:r>
              <a:rPr lang="en-US" altLang="en-US" sz="7200" b="0" cap="none" dirty="0" smtClean="0"/>
              <a:t>Business and Financial Services Controller’s Office</a:t>
            </a:r>
          </a:p>
          <a:p>
            <a:pPr fontAlgn="auto">
              <a:spcAft>
                <a:spcPts val="0"/>
              </a:spcAft>
              <a:defRPr/>
            </a:pPr>
            <a:endParaRPr lang="en-US" dirty="0"/>
          </a:p>
        </p:txBody>
      </p:sp>
      <p:pic>
        <p:nvPicPr>
          <p:cNvPr id="12292" name="Picture 2" descr="M:\bf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9838" y="4962525"/>
            <a:ext cx="412432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969">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solidFill>
                  <a:srgbClr val="0062A9"/>
                </a:solidFill>
              </a:rPr>
              <a:t>Object Code 7200</a:t>
            </a:r>
          </a:p>
        </p:txBody>
      </p:sp>
      <p:sp>
        <p:nvSpPr>
          <p:cNvPr id="28675" name="Footer Placeholder 1"/>
          <p:cNvSpPr>
            <a:spLocks noGrp="1"/>
          </p:cNvSpPr>
          <p:nvPr>
            <p:ph type="ftr" sz="quarter" idx="4294967295"/>
          </p:nvPr>
        </p:nvSpPr>
        <p:spPr bwMode="auto">
          <a:xfrm>
            <a:off x="536575" y="5870575"/>
            <a:ext cx="2895600" cy="190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000" dirty="0">
                <a:solidFill>
                  <a:schemeClr val="tx2"/>
                </a:solidFill>
                <a:latin typeface="Arial" panose="020B0604020202020204" pitchFamily="34" charset="0"/>
                <a:hlinkClick r:id="rId4"/>
              </a:rPr>
              <a:t>http://ga.accounting.ucla.edu/</a:t>
            </a:r>
            <a:endParaRPr lang="en-US" altLang="en-US" sz="1000" dirty="0">
              <a:solidFill>
                <a:schemeClr val="tx2"/>
              </a:solidFill>
              <a:latin typeface="Arial" panose="020B0604020202020204" pitchFamily="34" charset="0"/>
            </a:endParaRPr>
          </a:p>
          <a:p>
            <a:endParaRPr lang="en-US" altLang="en-US" sz="1000" dirty="0">
              <a:solidFill>
                <a:schemeClr val="tx2"/>
              </a:solidFill>
              <a:latin typeface="Arial" panose="020B0604020202020204" pitchFamily="34" charset="0"/>
            </a:endParaRPr>
          </a:p>
        </p:txBody>
      </p:sp>
      <p:graphicFrame>
        <p:nvGraphicFramePr>
          <p:cNvPr id="28676" name="Object 9"/>
          <p:cNvGraphicFramePr>
            <a:graphicFrameLocks noChangeAspect="1"/>
          </p:cNvGraphicFramePr>
          <p:nvPr>
            <p:extLst>
              <p:ext uri="{D42A27DB-BD31-4B8C-83A1-F6EECF244321}">
                <p14:modId xmlns:p14="http://schemas.microsoft.com/office/powerpoint/2010/main" val="1941072567"/>
              </p:ext>
            </p:extLst>
          </p:nvPr>
        </p:nvGraphicFramePr>
        <p:xfrm>
          <a:off x="1219200" y="1371600"/>
          <a:ext cx="7391400" cy="4457700"/>
        </p:xfrm>
        <a:graphic>
          <a:graphicData uri="http://schemas.openxmlformats.org/presentationml/2006/ole">
            <mc:AlternateContent xmlns:mc="http://schemas.openxmlformats.org/markup-compatibility/2006">
              <mc:Choice xmlns:v="urn:schemas-microsoft-com:vml" Requires="v">
                <p:oleObj spid="_x0000_s28690" name="Worksheet" r:id="rId5" imgW="8450623" imgH="5151168" progId="Excel.Sheet.12">
                  <p:embed/>
                </p:oleObj>
              </mc:Choice>
              <mc:Fallback>
                <p:oleObj name="Worksheet" r:id="rId5" imgW="8450623" imgH="5151168" progId="Excel.Sheet.12">
                  <p:embed/>
                  <p:pic>
                    <p:nvPicPr>
                      <p:cNvPr id="0" name="Object 9"/>
                      <p:cNvPicPr>
                        <a:picLocks noChangeAspect="1" noChangeArrowheads="1"/>
                      </p:cNvPicPr>
                      <p:nvPr/>
                    </p:nvPicPr>
                    <p:blipFill>
                      <a:blip r:embed="rId6"/>
                      <a:srcRect/>
                      <a:stretch>
                        <a:fillRect/>
                      </a:stretch>
                    </p:blipFill>
                    <p:spPr bwMode="auto">
                      <a:xfrm>
                        <a:off x="1219200" y="1371600"/>
                        <a:ext cx="7391400" cy="4457700"/>
                      </a:xfrm>
                      <a:prstGeom prst="rect">
                        <a:avLst/>
                      </a:prstGeom>
                      <a:noFill/>
                      <a:ln>
                        <a:noFill/>
                      </a:ln>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solidFill>
                  <a:srgbClr val="0062A9"/>
                </a:solidFill>
              </a:rPr>
              <a:t>BIG Picture of UC Financials</a:t>
            </a:r>
          </a:p>
        </p:txBody>
      </p:sp>
      <p:sp>
        <p:nvSpPr>
          <p:cNvPr id="30723" name="Rectangle 1"/>
          <p:cNvSpPr>
            <a:spLocks noChangeArrowheads="1"/>
          </p:cNvSpPr>
          <p:nvPr/>
        </p:nvSpPr>
        <p:spPr bwMode="auto">
          <a:xfrm>
            <a:off x="533400" y="2214563"/>
            <a:ext cx="78486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0070C0"/>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DEA40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464646"/>
              </a:buClr>
              <a:buChar char="•"/>
              <a:defRPr>
                <a:solidFill>
                  <a:schemeClr val="tx1"/>
                </a:solidFill>
                <a:latin typeface="Georgia" panose="02040502050405020303" pitchFamily="18" charset="0"/>
              </a:defRPr>
            </a:lvl5pPr>
            <a:lvl6pPr marL="2514600" indent="-228600" fontAlgn="base">
              <a:spcBef>
                <a:spcPct val="20000"/>
              </a:spcBef>
              <a:spcAft>
                <a:spcPct val="0"/>
              </a:spcAft>
              <a:buClr>
                <a:srgbClr val="464646"/>
              </a:buClr>
              <a:buChar char="•"/>
              <a:defRPr>
                <a:solidFill>
                  <a:schemeClr val="tx1"/>
                </a:solidFill>
                <a:latin typeface="Georgia" panose="02040502050405020303" pitchFamily="18" charset="0"/>
              </a:defRPr>
            </a:lvl6pPr>
            <a:lvl7pPr marL="2971800" indent="-228600" fontAlgn="base">
              <a:spcBef>
                <a:spcPct val="20000"/>
              </a:spcBef>
              <a:spcAft>
                <a:spcPct val="0"/>
              </a:spcAft>
              <a:buClr>
                <a:srgbClr val="464646"/>
              </a:buClr>
              <a:buChar char="•"/>
              <a:defRPr>
                <a:solidFill>
                  <a:schemeClr val="tx1"/>
                </a:solidFill>
                <a:latin typeface="Georgia" panose="02040502050405020303" pitchFamily="18" charset="0"/>
              </a:defRPr>
            </a:lvl7pPr>
            <a:lvl8pPr marL="3429000" indent="-228600" fontAlgn="base">
              <a:spcBef>
                <a:spcPct val="20000"/>
              </a:spcBef>
              <a:spcAft>
                <a:spcPct val="0"/>
              </a:spcAft>
              <a:buClr>
                <a:srgbClr val="464646"/>
              </a:buClr>
              <a:buChar char="•"/>
              <a:defRPr>
                <a:solidFill>
                  <a:schemeClr val="tx1"/>
                </a:solidFill>
                <a:latin typeface="Georgia" panose="02040502050405020303" pitchFamily="18" charset="0"/>
              </a:defRPr>
            </a:lvl8pPr>
            <a:lvl9pPr marL="3886200" indent="-228600" fontAlgn="base">
              <a:spcBef>
                <a:spcPct val="20000"/>
              </a:spcBef>
              <a:spcAft>
                <a:spcPct val="0"/>
              </a:spcAft>
              <a:buClr>
                <a:srgbClr val="464646"/>
              </a:buClr>
              <a:buChar char="•"/>
              <a:defRPr>
                <a:solidFill>
                  <a:schemeClr val="tx1"/>
                </a:solidFill>
                <a:latin typeface="Georgia" panose="02040502050405020303" pitchFamily="18" charset="0"/>
              </a:defRPr>
            </a:lvl9pPr>
          </a:lstStyle>
          <a:p>
            <a:pPr>
              <a:spcBef>
                <a:spcPct val="0"/>
              </a:spcBef>
              <a:buClrTx/>
              <a:buSzTx/>
              <a:buFontTx/>
              <a:buNone/>
            </a:pPr>
            <a:r>
              <a:rPr lang="en-US" altLang="en-US" sz="1800">
                <a:latin typeface="Arial" panose="020B0604020202020204" pitchFamily="34" charset="0"/>
              </a:rPr>
              <a:t>UC audited as one entity!</a:t>
            </a:r>
          </a:p>
          <a:p>
            <a:pPr>
              <a:spcBef>
                <a:spcPct val="0"/>
              </a:spcBef>
              <a:buClrTx/>
              <a:buSzTx/>
              <a:buFontTx/>
              <a:buNone/>
            </a:pPr>
            <a:endParaRPr lang="en-US" altLang="en-US" sz="1800">
              <a:latin typeface="Arial" panose="020B0604020202020204" pitchFamily="34" charset="0"/>
            </a:endParaRPr>
          </a:p>
          <a:p>
            <a:pPr>
              <a:spcBef>
                <a:spcPct val="0"/>
              </a:spcBef>
              <a:buClrTx/>
              <a:buSzTx/>
              <a:buFontTx/>
              <a:buNone/>
            </a:pPr>
            <a:r>
              <a:rPr lang="en-US" altLang="en-US" sz="1800">
                <a:latin typeface="Arial" panose="020B0604020202020204" pitchFamily="34" charset="0"/>
              </a:rPr>
              <a:t> </a:t>
            </a:r>
          </a:p>
          <a:p>
            <a:pPr>
              <a:spcBef>
                <a:spcPct val="0"/>
              </a:spcBef>
              <a:buClrTx/>
              <a:buSzTx/>
              <a:buFontTx/>
              <a:buNone/>
            </a:pPr>
            <a:r>
              <a:rPr lang="en-US" altLang="en-US" sz="1800" u="sng">
                <a:latin typeface="Arial" panose="020B0604020202020204" pitchFamily="34" charset="0"/>
                <a:hlinkClick r:id="rId3"/>
              </a:rPr>
              <a:t>http://www.ucop.edu/financial-accounting/financial-reports/index.html</a:t>
            </a:r>
            <a:endParaRPr lang="en-US" altLang="en-US" sz="1800">
              <a:latin typeface="Arial" panose="020B0604020202020204" pitchFamily="34" charset="0"/>
            </a:endParaRPr>
          </a:p>
          <a:p>
            <a:pPr>
              <a:spcBef>
                <a:spcPct val="0"/>
              </a:spcBef>
              <a:buClrTx/>
              <a:buSzTx/>
              <a:buFontTx/>
              <a:buNone/>
            </a:pPr>
            <a:r>
              <a:rPr lang="en-US" altLang="en-US" sz="1800">
                <a:latin typeface="Arial" panose="020B0604020202020204" pitchFamily="34" charset="0"/>
              </a:rPr>
              <a:t> </a:t>
            </a:r>
          </a:p>
          <a:p>
            <a:pPr>
              <a:spcBef>
                <a:spcPct val="0"/>
              </a:spcBef>
              <a:buClrTx/>
              <a:buSzTx/>
              <a:buFontTx/>
              <a:buNone/>
            </a:pPr>
            <a:r>
              <a:rPr lang="en-US" altLang="en-US" sz="1800">
                <a:latin typeface="Arial" panose="020B0604020202020204" pitchFamily="34" charset="0"/>
              </a:rPr>
              <a:t> </a:t>
            </a:r>
          </a:p>
          <a:p>
            <a:pPr>
              <a:spcBef>
                <a:spcPct val="0"/>
              </a:spcBef>
              <a:buClrTx/>
              <a:buSzTx/>
              <a:buFontTx/>
              <a:buNone/>
            </a:pPr>
            <a:r>
              <a:rPr lang="en-US" altLang="en-US" sz="1800">
                <a:latin typeface="Arial" panose="020B0604020202020204" pitchFamily="34" charset="0"/>
              </a:rPr>
              <a:t>UC Corporate Systems</a:t>
            </a:r>
          </a:p>
          <a:p>
            <a:pPr>
              <a:spcBef>
                <a:spcPct val="0"/>
              </a:spcBef>
              <a:buClrTx/>
              <a:buSzTx/>
              <a:buFontTx/>
              <a:buNone/>
            </a:pPr>
            <a:r>
              <a:rPr lang="en-US" altLang="en-US" sz="1800">
                <a:latin typeface="Arial" panose="020B0604020202020204" pitchFamily="34" charset="0"/>
              </a:rPr>
              <a:t> </a:t>
            </a:r>
          </a:p>
          <a:p>
            <a:pPr>
              <a:spcBef>
                <a:spcPct val="0"/>
              </a:spcBef>
              <a:buClrTx/>
              <a:buSzTx/>
              <a:buFontTx/>
              <a:buNone/>
            </a:pPr>
            <a:r>
              <a:rPr lang="en-US" altLang="en-US" sz="1800" u="sng">
                <a:latin typeface="Arial" panose="020B0604020202020204" pitchFamily="34" charset="0"/>
                <a:hlinkClick r:id="rId4"/>
              </a:rPr>
              <a:t>https://csg.ucop.edu/dwr/Dwr</a:t>
            </a:r>
            <a:endParaRPr lang="en-US" altLang="en-US" sz="1800">
              <a:latin typeface="Arial" panose="020B0604020202020204" pitchFamily="34" charset="0"/>
            </a:endParaRPr>
          </a:p>
          <a:p>
            <a:pPr>
              <a:spcBef>
                <a:spcPct val="0"/>
              </a:spcBef>
              <a:buClrTx/>
              <a:buSzTx/>
              <a:buFontTx/>
              <a:buNone/>
            </a:pPr>
            <a:r>
              <a:rPr lang="en-US" altLang="en-US" sz="1800">
                <a:latin typeface="Arial" panose="020B0604020202020204" pitchFamily="34" charset="0"/>
              </a:rPr>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txBox="1">
            <a:spLocks noChangeArrowheads="1"/>
          </p:cNvSpPr>
          <p:nvPr/>
        </p:nvSpPr>
        <p:spPr bwMode="auto">
          <a:xfrm>
            <a:off x="838200" y="1981200"/>
            <a:ext cx="7086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0070C0"/>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DEA40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464646"/>
              </a:buClr>
              <a:buChar char="•"/>
              <a:defRPr>
                <a:solidFill>
                  <a:schemeClr val="tx1"/>
                </a:solidFill>
                <a:latin typeface="Georgia" panose="02040502050405020303" pitchFamily="18" charset="0"/>
              </a:defRPr>
            </a:lvl5pPr>
            <a:lvl6pPr marL="1828800" indent="-228600" fontAlgn="base">
              <a:spcBef>
                <a:spcPct val="20000"/>
              </a:spcBef>
              <a:spcAft>
                <a:spcPct val="0"/>
              </a:spcAft>
              <a:buClr>
                <a:srgbClr val="464646"/>
              </a:buClr>
              <a:buChar char="•"/>
              <a:defRPr>
                <a:solidFill>
                  <a:schemeClr val="tx1"/>
                </a:solidFill>
                <a:latin typeface="Georgia" panose="02040502050405020303" pitchFamily="18" charset="0"/>
              </a:defRPr>
            </a:lvl6pPr>
            <a:lvl7pPr marL="2286000" indent="-228600" fontAlgn="base">
              <a:spcBef>
                <a:spcPct val="20000"/>
              </a:spcBef>
              <a:spcAft>
                <a:spcPct val="0"/>
              </a:spcAft>
              <a:buClr>
                <a:srgbClr val="464646"/>
              </a:buClr>
              <a:buChar char="•"/>
              <a:defRPr>
                <a:solidFill>
                  <a:schemeClr val="tx1"/>
                </a:solidFill>
                <a:latin typeface="Georgia" panose="02040502050405020303" pitchFamily="18" charset="0"/>
              </a:defRPr>
            </a:lvl7pPr>
            <a:lvl8pPr marL="2743200" indent="-228600" fontAlgn="base">
              <a:spcBef>
                <a:spcPct val="20000"/>
              </a:spcBef>
              <a:spcAft>
                <a:spcPct val="0"/>
              </a:spcAft>
              <a:buClr>
                <a:srgbClr val="464646"/>
              </a:buClr>
              <a:buChar char="•"/>
              <a:defRPr>
                <a:solidFill>
                  <a:schemeClr val="tx1"/>
                </a:solidFill>
                <a:latin typeface="Georgia" panose="02040502050405020303" pitchFamily="18" charset="0"/>
              </a:defRPr>
            </a:lvl8pPr>
            <a:lvl9pPr marL="3200400" indent="-228600" fontAlgn="base">
              <a:spcBef>
                <a:spcPct val="20000"/>
              </a:spcBef>
              <a:spcAft>
                <a:spcPct val="0"/>
              </a:spcAft>
              <a:buClr>
                <a:srgbClr val="464646"/>
              </a:buClr>
              <a:buChar char="•"/>
              <a:defRPr>
                <a:solidFill>
                  <a:schemeClr val="tx1"/>
                </a:solidFill>
                <a:latin typeface="Georgia" panose="02040502050405020303" pitchFamily="18" charset="0"/>
              </a:defRPr>
            </a:lvl9pPr>
          </a:lstStyle>
          <a:p>
            <a:pPr eaLnBrk="1" hangingPunct="1">
              <a:buFont typeface="Wingdings" panose="05000000000000000000" pitchFamily="2" charset="2"/>
              <a:buNone/>
            </a:pPr>
            <a:r>
              <a:rPr lang="en-US" altLang="en-US" u="sng"/>
              <a:t>Fund Group</a:t>
            </a:r>
            <a:r>
              <a:rPr lang="en-US" altLang="en-US"/>
              <a:t>:  A separate entity with a self-balancing set of accounts consisting of assets, liabilities, fund balance, and, where appropriate, revenue and expenditure accounts.</a:t>
            </a:r>
          </a:p>
          <a:p>
            <a:pPr eaLnBrk="1" hangingPunct="1">
              <a:buFont typeface="Wingdings" panose="05000000000000000000" pitchFamily="2" charset="2"/>
              <a:buNone/>
            </a:pPr>
            <a:endParaRPr lang="en-US" altLang="en-US"/>
          </a:p>
        </p:txBody>
      </p:sp>
      <p:graphicFrame>
        <p:nvGraphicFramePr>
          <p:cNvPr id="32771" name="Object 5"/>
          <p:cNvGraphicFramePr>
            <a:graphicFrameLocks noChangeAspect="1"/>
          </p:cNvGraphicFramePr>
          <p:nvPr/>
        </p:nvGraphicFramePr>
        <p:xfrm>
          <a:off x="5229225" y="4489450"/>
          <a:ext cx="1808163" cy="1073150"/>
        </p:xfrm>
        <a:graphic>
          <a:graphicData uri="http://schemas.openxmlformats.org/presentationml/2006/ole">
            <mc:AlternateContent xmlns:mc="http://schemas.openxmlformats.org/markup-compatibility/2006">
              <mc:Choice xmlns:v="urn:schemas-microsoft-com:vml" Requires="v">
                <p:oleObj spid="_x0000_s32785" name="Clip" r:id="rId3" imgW="1808683" imgH="1072591" progId="MS_ClipArt_Gallery.2">
                  <p:embed/>
                </p:oleObj>
              </mc:Choice>
              <mc:Fallback>
                <p:oleObj name="Clip" r:id="rId3" imgW="1808683" imgH="1072591"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9225" y="4489450"/>
                        <a:ext cx="1808163" cy="107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72" name="Rectangle 2"/>
          <p:cNvSpPr txBox="1">
            <a:spLocks noChangeArrowheads="1"/>
          </p:cNvSpPr>
          <p:nvPr/>
        </p:nvSpPr>
        <p:spPr bwMode="auto">
          <a:xfrm>
            <a:off x="852488" y="-190500"/>
            <a:ext cx="7010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en-US" sz="3300">
                <a:solidFill>
                  <a:srgbClr val="0062A9"/>
                </a:solidFill>
                <a:latin typeface="Georgia" panose="02040502050405020303" pitchFamily="18" charset="0"/>
              </a:rPr>
              <a:t>Definitions</a:t>
            </a:r>
          </a:p>
        </p:txBody>
      </p:sp>
    </p:spTree>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mtClean="0">
                <a:solidFill>
                  <a:srgbClr val="0062A9"/>
                </a:solidFill>
              </a:rPr>
              <a:t>Fund Groups</a:t>
            </a:r>
          </a:p>
        </p:txBody>
      </p:sp>
      <p:sp>
        <p:nvSpPr>
          <p:cNvPr id="33795" name="Rectangle 3"/>
          <p:cNvSpPr>
            <a:spLocks noGrp="1" noChangeArrowheads="1"/>
          </p:cNvSpPr>
          <p:nvPr>
            <p:ph sz="quarter" idx="1"/>
          </p:nvPr>
        </p:nvSpPr>
        <p:spPr>
          <a:xfrm>
            <a:off x="1066800" y="1524000"/>
            <a:ext cx="7467600" cy="4572000"/>
          </a:xfrm>
        </p:spPr>
        <p:txBody>
          <a:bodyPr/>
          <a:lstStyle/>
          <a:p>
            <a:pPr>
              <a:buFont typeface="Wingdings" panose="05000000000000000000" pitchFamily="2" charset="2"/>
              <a:buNone/>
            </a:pPr>
            <a:r>
              <a:rPr lang="en-US" altLang="en-US" smtClean="0"/>
              <a:t>Six basic fund groups:</a:t>
            </a:r>
          </a:p>
          <a:p>
            <a:r>
              <a:rPr lang="en-US" altLang="en-US" smtClean="0"/>
              <a:t>Current Fund</a:t>
            </a:r>
          </a:p>
          <a:p>
            <a:r>
              <a:rPr lang="en-US" altLang="en-US" smtClean="0"/>
              <a:t>Plant Fund</a:t>
            </a:r>
          </a:p>
          <a:p>
            <a:r>
              <a:rPr lang="en-US" altLang="en-US" smtClean="0"/>
              <a:t>Endowment &amp; Similar Funds Group</a:t>
            </a:r>
          </a:p>
          <a:p>
            <a:r>
              <a:rPr lang="en-US" altLang="en-US" smtClean="0"/>
              <a:t>Annuity &amp; Life Income Group</a:t>
            </a:r>
          </a:p>
          <a:p>
            <a:r>
              <a:rPr lang="en-US" altLang="en-US" smtClean="0"/>
              <a:t>Loan Fund</a:t>
            </a:r>
          </a:p>
          <a:p>
            <a:r>
              <a:rPr lang="en-US" altLang="en-US" smtClean="0"/>
              <a:t>Agency Fund</a:t>
            </a:r>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90600" y="304800"/>
            <a:ext cx="7010400" cy="793750"/>
          </a:xfrm>
        </p:spPr>
        <p:txBody>
          <a:bodyPr/>
          <a:lstStyle/>
          <a:p>
            <a:r>
              <a:rPr lang="en-US" altLang="en-US" smtClean="0">
                <a:solidFill>
                  <a:srgbClr val="0062A9"/>
                </a:solidFill>
              </a:rPr>
              <a:t>Current Fund</a:t>
            </a:r>
          </a:p>
        </p:txBody>
      </p:sp>
      <p:sp>
        <p:nvSpPr>
          <p:cNvPr id="35843" name="Rectangle 3"/>
          <p:cNvSpPr txBox="1">
            <a:spLocks noChangeArrowheads="1"/>
          </p:cNvSpPr>
          <p:nvPr/>
        </p:nvSpPr>
        <p:spPr bwMode="auto">
          <a:xfrm>
            <a:off x="838200" y="1752600"/>
            <a:ext cx="7010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0070C0"/>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DEA40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464646"/>
              </a:buClr>
              <a:buChar char="•"/>
              <a:defRPr>
                <a:solidFill>
                  <a:schemeClr val="tx1"/>
                </a:solidFill>
                <a:latin typeface="Georgia" panose="02040502050405020303" pitchFamily="18" charset="0"/>
              </a:defRPr>
            </a:lvl5pPr>
            <a:lvl6pPr marL="1828800" indent="-228600" fontAlgn="base">
              <a:spcBef>
                <a:spcPct val="20000"/>
              </a:spcBef>
              <a:spcAft>
                <a:spcPct val="0"/>
              </a:spcAft>
              <a:buClr>
                <a:srgbClr val="464646"/>
              </a:buClr>
              <a:buChar char="•"/>
              <a:defRPr>
                <a:solidFill>
                  <a:schemeClr val="tx1"/>
                </a:solidFill>
                <a:latin typeface="Georgia" panose="02040502050405020303" pitchFamily="18" charset="0"/>
              </a:defRPr>
            </a:lvl6pPr>
            <a:lvl7pPr marL="2286000" indent="-228600" fontAlgn="base">
              <a:spcBef>
                <a:spcPct val="20000"/>
              </a:spcBef>
              <a:spcAft>
                <a:spcPct val="0"/>
              </a:spcAft>
              <a:buClr>
                <a:srgbClr val="464646"/>
              </a:buClr>
              <a:buChar char="•"/>
              <a:defRPr>
                <a:solidFill>
                  <a:schemeClr val="tx1"/>
                </a:solidFill>
                <a:latin typeface="Georgia" panose="02040502050405020303" pitchFamily="18" charset="0"/>
              </a:defRPr>
            </a:lvl7pPr>
            <a:lvl8pPr marL="2743200" indent="-228600" fontAlgn="base">
              <a:spcBef>
                <a:spcPct val="20000"/>
              </a:spcBef>
              <a:spcAft>
                <a:spcPct val="0"/>
              </a:spcAft>
              <a:buClr>
                <a:srgbClr val="464646"/>
              </a:buClr>
              <a:buChar char="•"/>
              <a:defRPr>
                <a:solidFill>
                  <a:schemeClr val="tx1"/>
                </a:solidFill>
                <a:latin typeface="Georgia" panose="02040502050405020303" pitchFamily="18" charset="0"/>
              </a:defRPr>
            </a:lvl8pPr>
            <a:lvl9pPr marL="3200400" indent="-228600" fontAlgn="base">
              <a:spcBef>
                <a:spcPct val="20000"/>
              </a:spcBef>
              <a:spcAft>
                <a:spcPct val="0"/>
              </a:spcAft>
              <a:buClr>
                <a:srgbClr val="464646"/>
              </a:buClr>
              <a:buChar char="•"/>
              <a:defRPr>
                <a:solidFill>
                  <a:schemeClr val="tx1"/>
                </a:solidFill>
                <a:latin typeface="Georgia" panose="02040502050405020303" pitchFamily="18" charset="0"/>
              </a:defRPr>
            </a:lvl9pPr>
          </a:lstStyle>
          <a:p>
            <a:pPr eaLnBrk="1" hangingPunct="1">
              <a:buFont typeface="Wingdings" panose="05000000000000000000" pitchFamily="2" charset="2"/>
              <a:buNone/>
            </a:pPr>
            <a:r>
              <a:rPr lang="en-US" altLang="en-US" sz="2400" dirty="0"/>
              <a:t>Group of funds expendable for operating purposes in support of the institution’s mission; expected to be expended in the near term.</a:t>
            </a:r>
          </a:p>
          <a:p>
            <a:pPr eaLnBrk="1" hangingPunct="1"/>
            <a:r>
              <a:rPr lang="en-US" altLang="en-US" sz="2400" dirty="0"/>
              <a:t>  Unrestricted  </a:t>
            </a:r>
          </a:p>
          <a:p>
            <a:pPr eaLnBrk="1" hangingPunct="1"/>
            <a:r>
              <a:rPr lang="en-US" altLang="en-US" sz="2400" dirty="0"/>
              <a:t>  Restricted</a:t>
            </a:r>
          </a:p>
          <a:p>
            <a:pPr eaLnBrk="1" hangingPunct="1"/>
            <a:r>
              <a:rPr lang="en-US" altLang="en-US" sz="2400" dirty="0"/>
              <a:t>  Designated Funds</a:t>
            </a:r>
          </a:p>
        </p:txBody>
      </p:sp>
      <p:graphicFrame>
        <p:nvGraphicFramePr>
          <p:cNvPr id="6" name="Object 5"/>
          <p:cNvGraphicFramePr>
            <a:graphicFrameLocks noChangeAspect="1"/>
          </p:cNvGraphicFramePr>
          <p:nvPr/>
        </p:nvGraphicFramePr>
        <p:xfrm>
          <a:off x="5105400" y="2789238"/>
          <a:ext cx="3427413" cy="3468687"/>
        </p:xfrm>
        <a:graphic>
          <a:graphicData uri="http://schemas.openxmlformats.org/presentationml/2006/ole">
            <mc:AlternateContent xmlns:mc="http://schemas.openxmlformats.org/markup-compatibility/2006">
              <mc:Choice xmlns:v="urn:schemas-microsoft-com:vml" Requires="v">
                <p:oleObj spid="_x0000_s35857" name="Clip" r:id="rId3" imgW="3426737" imgH="3468986" progId="MS_ClipArt_Gallery.2">
                  <p:embed/>
                </p:oleObj>
              </mc:Choice>
              <mc:Fallback>
                <p:oleObj name="Clip" r:id="rId3" imgW="3426737" imgH="3468986"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789238"/>
                        <a:ext cx="3427413" cy="346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med">
        <p14:conveyor dir="l"/>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14400" y="304800"/>
            <a:ext cx="7010400" cy="609600"/>
          </a:xfrm>
        </p:spPr>
        <p:txBody>
          <a:bodyPr/>
          <a:lstStyle/>
          <a:p>
            <a:r>
              <a:rPr lang="en-US" altLang="en-US" smtClean="0">
                <a:solidFill>
                  <a:srgbClr val="0062A9"/>
                </a:solidFill>
              </a:rPr>
              <a:t>Current Fund</a:t>
            </a:r>
          </a:p>
        </p:txBody>
      </p:sp>
      <p:sp>
        <p:nvSpPr>
          <p:cNvPr id="36867" name="Rectangle 3"/>
          <p:cNvSpPr txBox="1">
            <a:spLocks noChangeArrowheads="1"/>
          </p:cNvSpPr>
          <p:nvPr/>
        </p:nvSpPr>
        <p:spPr bwMode="auto">
          <a:xfrm>
            <a:off x="685800" y="1524000"/>
            <a:ext cx="7239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0070C0"/>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DEA40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464646"/>
              </a:buClr>
              <a:buChar char="•"/>
              <a:defRPr>
                <a:solidFill>
                  <a:schemeClr val="tx1"/>
                </a:solidFill>
                <a:latin typeface="Georgia" panose="02040502050405020303" pitchFamily="18" charset="0"/>
              </a:defRPr>
            </a:lvl5pPr>
            <a:lvl6pPr marL="1828800" indent="-228600" fontAlgn="base">
              <a:spcBef>
                <a:spcPct val="20000"/>
              </a:spcBef>
              <a:spcAft>
                <a:spcPct val="0"/>
              </a:spcAft>
              <a:buClr>
                <a:srgbClr val="464646"/>
              </a:buClr>
              <a:buChar char="•"/>
              <a:defRPr>
                <a:solidFill>
                  <a:schemeClr val="tx1"/>
                </a:solidFill>
                <a:latin typeface="Georgia" panose="02040502050405020303" pitchFamily="18" charset="0"/>
              </a:defRPr>
            </a:lvl6pPr>
            <a:lvl7pPr marL="2286000" indent="-228600" fontAlgn="base">
              <a:spcBef>
                <a:spcPct val="20000"/>
              </a:spcBef>
              <a:spcAft>
                <a:spcPct val="0"/>
              </a:spcAft>
              <a:buClr>
                <a:srgbClr val="464646"/>
              </a:buClr>
              <a:buChar char="•"/>
              <a:defRPr>
                <a:solidFill>
                  <a:schemeClr val="tx1"/>
                </a:solidFill>
                <a:latin typeface="Georgia" panose="02040502050405020303" pitchFamily="18" charset="0"/>
              </a:defRPr>
            </a:lvl7pPr>
            <a:lvl8pPr marL="2743200" indent="-228600" fontAlgn="base">
              <a:spcBef>
                <a:spcPct val="20000"/>
              </a:spcBef>
              <a:spcAft>
                <a:spcPct val="0"/>
              </a:spcAft>
              <a:buClr>
                <a:srgbClr val="464646"/>
              </a:buClr>
              <a:buChar char="•"/>
              <a:defRPr>
                <a:solidFill>
                  <a:schemeClr val="tx1"/>
                </a:solidFill>
                <a:latin typeface="Georgia" panose="02040502050405020303" pitchFamily="18" charset="0"/>
              </a:defRPr>
            </a:lvl8pPr>
            <a:lvl9pPr marL="3200400" indent="-228600" fontAlgn="base">
              <a:spcBef>
                <a:spcPct val="20000"/>
              </a:spcBef>
              <a:spcAft>
                <a:spcPct val="0"/>
              </a:spcAft>
              <a:buClr>
                <a:srgbClr val="464646"/>
              </a:buClr>
              <a:buChar char="•"/>
              <a:defRPr>
                <a:solidFill>
                  <a:schemeClr val="tx1"/>
                </a:solidFill>
                <a:latin typeface="Georgia" panose="02040502050405020303" pitchFamily="18" charset="0"/>
              </a:defRPr>
            </a:lvl9pPr>
          </a:lstStyle>
          <a:p>
            <a:pPr eaLnBrk="1" hangingPunct="1">
              <a:buFont typeface="Wingdings" panose="05000000000000000000" pitchFamily="2" charset="2"/>
              <a:buNone/>
            </a:pPr>
            <a:r>
              <a:rPr lang="en-US" altLang="en-US" sz="2400" u="sng"/>
              <a:t>Unrestricted Funds</a:t>
            </a:r>
            <a:r>
              <a:rPr lang="en-US" altLang="en-US" sz="2400"/>
              <a:t>:  Includes all funds received in which a donor or other external agency has not specified the purpose(s) for which the funds should be expended.</a:t>
            </a:r>
          </a:p>
          <a:p>
            <a:pPr eaLnBrk="1" hangingPunct="1">
              <a:buFont typeface="Wingdings" panose="05000000000000000000" pitchFamily="2" charset="2"/>
              <a:buNone/>
            </a:pPr>
            <a:endParaRPr lang="en-US" altLang="en-US" sz="1800"/>
          </a:p>
          <a:p>
            <a:pPr eaLnBrk="1" hangingPunct="1">
              <a:buFont typeface="Wingdings" panose="05000000000000000000" pitchFamily="2" charset="2"/>
              <a:buNone/>
            </a:pPr>
            <a:r>
              <a:rPr lang="en-US" altLang="en-US" sz="2400"/>
              <a:t>Examples:</a:t>
            </a:r>
          </a:p>
          <a:p>
            <a:pPr eaLnBrk="1" hangingPunct="1"/>
            <a:r>
              <a:rPr lang="en-US" altLang="en-US" sz="2400"/>
              <a:t>  General funds</a:t>
            </a:r>
          </a:p>
          <a:p>
            <a:pPr eaLnBrk="1" hangingPunct="1"/>
            <a:r>
              <a:rPr lang="en-US" altLang="en-US" sz="2400"/>
              <a:t>  Reg. Fee funds  </a:t>
            </a:r>
          </a:p>
          <a:p>
            <a:pPr eaLnBrk="1" hangingPunct="1"/>
            <a:r>
              <a:rPr lang="en-US" altLang="en-US" sz="2400"/>
              <a:t>  Unrestricted gifts (“RARE”)</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14400" y="304800"/>
            <a:ext cx="7010400" cy="762000"/>
          </a:xfrm>
        </p:spPr>
        <p:txBody>
          <a:bodyPr/>
          <a:lstStyle/>
          <a:p>
            <a:r>
              <a:rPr lang="en-US" altLang="en-US" smtClean="0">
                <a:solidFill>
                  <a:srgbClr val="0062A9"/>
                </a:solidFill>
              </a:rPr>
              <a:t>Current Fund</a:t>
            </a:r>
          </a:p>
        </p:txBody>
      </p:sp>
      <p:sp>
        <p:nvSpPr>
          <p:cNvPr id="37891" name="Rectangle 3"/>
          <p:cNvSpPr txBox="1">
            <a:spLocks noChangeArrowheads="1"/>
          </p:cNvSpPr>
          <p:nvPr/>
        </p:nvSpPr>
        <p:spPr bwMode="auto">
          <a:xfrm>
            <a:off x="876300" y="1600200"/>
            <a:ext cx="7086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0070C0"/>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DEA40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464646"/>
              </a:buClr>
              <a:buChar char="•"/>
              <a:defRPr>
                <a:solidFill>
                  <a:schemeClr val="tx1"/>
                </a:solidFill>
                <a:latin typeface="Georgia" panose="02040502050405020303" pitchFamily="18" charset="0"/>
              </a:defRPr>
            </a:lvl5pPr>
            <a:lvl6pPr marL="1828800" indent="-228600" fontAlgn="base">
              <a:spcBef>
                <a:spcPct val="20000"/>
              </a:spcBef>
              <a:spcAft>
                <a:spcPct val="0"/>
              </a:spcAft>
              <a:buClr>
                <a:srgbClr val="464646"/>
              </a:buClr>
              <a:buChar char="•"/>
              <a:defRPr>
                <a:solidFill>
                  <a:schemeClr val="tx1"/>
                </a:solidFill>
                <a:latin typeface="Georgia" panose="02040502050405020303" pitchFamily="18" charset="0"/>
              </a:defRPr>
            </a:lvl6pPr>
            <a:lvl7pPr marL="2286000" indent="-228600" fontAlgn="base">
              <a:spcBef>
                <a:spcPct val="20000"/>
              </a:spcBef>
              <a:spcAft>
                <a:spcPct val="0"/>
              </a:spcAft>
              <a:buClr>
                <a:srgbClr val="464646"/>
              </a:buClr>
              <a:buChar char="•"/>
              <a:defRPr>
                <a:solidFill>
                  <a:schemeClr val="tx1"/>
                </a:solidFill>
                <a:latin typeface="Georgia" panose="02040502050405020303" pitchFamily="18" charset="0"/>
              </a:defRPr>
            </a:lvl7pPr>
            <a:lvl8pPr marL="2743200" indent="-228600" fontAlgn="base">
              <a:spcBef>
                <a:spcPct val="20000"/>
              </a:spcBef>
              <a:spcAft>
                <a:spcPct val="0"/>
              </a:spcAft>
              <a:buClr>
                <a:srgbClr val="464646"/>
              </a:buClr>
              <a:buChar char="•"/>
              <a:defRPr>
                <a:solidFill>
                  <a:schemeClr val="tx1"/>
                </a:solidFill>
                <a:latin typeface="Georgia" panose="02040502050405020303" pitchFamily="18" charset="0"/>
              </a:defRPr>
            </a:lvl8pPr>
            <a:lvl9pPr marL="3200400" indent="-228600" fontAlgn="base">
              <a:spcBef>
                <a:spcPct val="20000"/>
              </a:spcBef>
              <a:spcAft>
                <a:spcPct val="0"/>
              </a:spcAft>
              <a:buClr>
                <a:srgbClr val="464646"/>
              </a:buClr>
              <a:buChar char="•"/>
              <a:defRPr>
                <a:solidFill>
                  <a:schemeClr val="tx1"/>
                </a:solidFill>
                <a:latin typeface="Georgia" panose="02040502050405020303" pitchFamily="18" charset="0"/>
              </a:defRPr>
            </a:lvl9pPr>
          </a:lstStyle>
          <a:p>
            <a:pPr eaLnBrk="1" hangingPunct="1">
              <a:buFont typeface="Wingdings" panose="05000000000000000000" pitchFamily="2" charset="2"/>
              <a:buNone/>
            </a:pPr>
            <a:r>
              <a:rPr lang="en-US" altLang="en-US" sz="2400" u="sng"/>
              <a:t>Restricted Current Funds</a:t>
            </a:r>
            <a:r>
              <a:rPr lang="en-US" altLang="en-US" sz="2400"/>
              <a:t>:  Includes funds available for financing operations, but that are limited to specific purposes, programs, or departments specified by donors or external agencies.</a:t>
            </a:r>
          </a:p>
          <a:p>
            <a:pPr eaLnBrk="1" hangingPunct="1">
              <a:buFont typeface="Wingdings" panose="05000000000000000000" pitchFamily="2" charset="2"/>
              <a:buNone/>
            </a:pPr>
            <a:endParaRPr lang="en-US" altLang="en-US" sz="1800"/>
          </a:p>
          <a:p>
            <a:pPr eaLnBrk="1" hangingPunct="1">
              <a:buFont typeface="Wingdings" panose="05000000000000000000" pitchFamily="2" charset="2"/>
              <a:buNone/>
            </a:pPr>
            <a:r>
              <a:rPr lang="en-US" altLang="en-US" sz="2400"/>
              <a:t>Examples:</a:t>
            </a:r>
          </a:p>
          <a:p>
            <a:pPr eaLnBrk="1" hangingPunct="1"/>
            <a:r>
              <a:rPr lang="en-US" altLang="en-US" sz="2400"/>
              <a:t>  Federal funds for contracts &amp; grants</a:t>
            </a:r>
          </a:p>
          <a:p>
            <a:pPr eaLnBrk="1" hangingPunct="1"/>
            <a:r>
              <a:rPr lang="en-US" altLang="en-US" sz="2400"/>
              <a:t>  Work Study funds</a:t>
            </a:r>
          </a:p>
          <a:p>
            <a:pPr eaLnBrk="1" hangingPunct="1"/>
            <a:r>
              <a:rPr lang="en-US" altLang="en-US" sz="2400"/>
              <a:t>  Endowment income</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solidFill>
                  <a:srgbClr val="0062A9"/>
                </a:solidFill>
              </a:rPr>
              <a:t>Current Fund</a:t>
            </a:r>
          </a:p>
        </p:txBody>
      </p:sp>
      <p:sp>
        <p:nvSpPr>
          <p:cNvPr id="40963" name="Rectangle 3"/>
          <p:cNvSpPr>
            <a:spLocks noGrp="1" noChangeArrowheads="1"/>
          </p:cNvSpPr>
          <p:nvPr>
            <p:ph sz="quarter" idx="1"/>
          </p:nvPr>
        </p:nvSpPr>
        <p:spPr>
          <a:xfrm>
            <a:off x="533400" y="1752600"/>
            <a:ext cx="8275638" cy="4343400"/>
          </a:xfrm>
        </p:spPr>
        <p:txBody>
          <a:bodyPr/>
          <a:lstStyle/>
          <a:p>
            <a:pPr marL="0" indent="0">
              <a:buFont typeface="Wingdings" panose="05000000000000000000" pitchFamily="2" charset="2"/>
              <a:buNone/>
            </a:pPr>
            <a:r>
              <a:rPr lang="en-US" altLang="en-US" u="sng" dirty="0" smtClean="0"/>
              <a:t>Designated Current Funds</a:t>
            </a:r>
            <a:r>
              <a:rPr lang="en-US" altLang="en-US" dirty="0" smtClean="0"/>
              <a:t>:  Unrestricted funds the governing body designated for a special purpose.</a:t>
            </a:r>
          </a:p>
          <a:p>
            <a:pPr marL="0" indent="0">
              <a:buFont typeface="Wingdings" panose="05000000000000000000" pitchFamily="2" charset="2"/>
              <a:buNone/>
            </a:pPr>
            <a:endParaRPr lang="en-US" altLang="en-US" sz="2000" dirty="0" smtClean="0"/>
          </a:p>
          <a:p>
            <a:pPr marL="0" indent="0">
              <a:buFont typeface="Wingdings" panose="05000000000000000000" pitchFamily="2" charset="2"/>
              <a:buNone/>
            </a:pPr>
            <a:r>
              <a:rPr lang="en-US" altLang="en-US" sz="2400" dirty="0" smtClean="0"/>
              <a:t>Examples:</a:t>
            </a:r>
          </a:p>
          <a:p>
            <a:pPr marL="0" indent="0"/>
            <a:r>
              <a:rPr lang="en-US" altLang="en-US" sz="2400" dirty="0" smtClean="0"/>
              <a:t>  Special State Appropriations</a:t>
            </a:r>
          </a:p>
          <a:p>
            <a:pPr lvl="1"/>
            <a:r>
              <a:rPr lang="en-US" altLang="en-US" sz="2400" dirty="0" smtClean="0"/>
              <a:t>Tobacco Research</a:t>
            </a:r>
          </a:p>
          <a:p>
            <a:pPr lvl="1"/>
            <a:r>
              <a:rPr lang="en-US" altLang="en-US" sz="2400" dirty="0" smtClean="0"/>
              <a:t>Breast Cancer Research</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mtClean="0">
                <a:solidFill>
                  <a:srgbClr val="0062A9"/>
                </a:solidFill>
              </a:rPr>
              <a:t>Scenario #1</a:t>
            </a:r>
          </a:p>
        </p:txBody>
      </p:sp>
      <p:sp>
        <p:nvSpPr>
          <p:cNvPr id="21507" name="Rectangle 3"/>
          <p:cNvSpPr>
            <a:spLocks noGrp="1" noChangeArrowheads="1"/>
          </p:cNvSpPr>
          <p:nvPr>
            <p:ph sz="quarter" idx="1"/>
          </p:nvPr>
        </p:nvSpPr>
        <p:spPr>
          <a:xfrm>
            <a:off x="457200" y="1828800"/>
            <a:ext cx="8351838" cy="4267200"/>
          </a:xfrm>
        </p:spPr>
        <p:txBody>
          <a:bodyPr>
            <a:normAutofit/>
          </a:bodyPr>
          <a:lstStyle/>
          <a:p>
            <a:pPr marL="346075" indent="-346075" fontAlgn="auto">
              <a:spcAft>
                <a:spcPts val="0"/>
              </a:spcAft>
              <a:buFont typeface="Wingdings 2"/>
              <a:buChar char=""/>
              <a:tabLst>
                <a:tab pos="346075" algn="l"/>
              </a:tabLst>
              <a:defRPr/>
            </a:pPr>
            <a:r>
              <a:rPr lang="en-US" altLang="en-US" dirty="0" smtClean="0"/>
              <a:t>For each of the fund numbers and titles listed, mark the fund either:</a:t>
            </a:r>
          </a:p>
          <a:p>
            <a:pPr marL="0" indent="0" fontAlgn="auto">
              <a:spcAft>
                <a:spcPts val="0"/>
              </a:spcAft>
              <a:buFont typeface="Wingdings" panose="05000000000000000000" pitchFamily="2" charset="2"/>
              <a:buNone/>
              <a:tabLst>
                <a:tab pos="234950" algn="l"/>
              </a:tabLst>
              <a:defRPr/>
            </a:pPr>
            <a:r>
              <a:rPr lang="en-US" altLang="en-US" dirty="0" smtClean="0"/>
              <a:t>	 a) Restricted</a:t>
            </a:r>
          </a:p>
          <a:p>
            <a:pPr marL="0" indent="0" fontAlgn="auto">
              <a:spcAft>
                <a:spcPts val="0"/>
              </a:spcAft>
              <a:buFont typeface="Wingdings" panose="05000000000000000000" pitchFamily="2" charset="2"/>
              <a:buNone/>
              <a:tabLst>
                <a:tab pos="234950" algn="l"/>
              </a:tabLst>
              <a:defRPr/>
            </a:pPr>
            <a:r>
              <a:rPr lang="en-US" altLang="en-US" dirty="0" smtClean="0"/>
              <a:t>    b) Unrestricted</a:t>
            </a:r>
          </a:p>
          <a:p>
            <a:pPr marL="0" indent="0" fontAlgn="auto">
              <a:spcAft>
                <a:spcPts val="0"/>
              </a:spcAft>
              <a:buFont typeface="Wingdings" panose="05000000000000000000" pitchFamily="2" charset="2"/>
              <a:buNone/>
              <a:tabLst>
                <a:tab pos="234950" algn="l"/>
              </a:tabLst>
              <a:defRPr/>
            </a:pPr>
            <a:r>
              <a:rPr lang="en-US" altLang="en-US" dirty="0" smtClean="0"/>
              <a:t>    c) Designated</a:t>
            </a:r>
          </a:p>
          <a:p>
            <a:pPr marL="0" indent="0" fontAlgn="auto">
              <a:spcAft>
                <a:spcPts val="0"/>
              </a:spcAft>
              <a:buFont typeface="Wingdings" panose="05000000000000000000" pitchFamily="2" charset="2"/>
              <a:buNone/>
              <a:tabLst>
                <a:tab pos="234950" algn="l"/>
              </a:tabLst>
              <a:defRPr/>
            </a:pPr>
            <a:endParaRPr lang="en-US" altLang="en-US" dirty="0" smtClean="0"/>
          </a:p>
          <a:p>
            <a:pPr marL="284163" indent="-284163" fontAlgn="auto">
              <a:spcAft>
                <a:spcPts val="0"/>
              </a:spcAft>
              <a:buFont typeface="Wingdings 2"/>
              <a:buChar char=""/>
              <a:tabLst>
                <a:tab pos="234950" algn="l"/>
              </a:tabLst>
              <a:defRPr/>
            </a:pPr>
            <a:r>
              <a:rPr lang="en-US" altLang="en-US" dirty="0" smtClean="0"/>
              <a:t>For each transaction, assign the appropriate fund number.</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solidFill>
                  <a:srgbClr val="0062A9"/>
                </a:solidFill>
              </a:rPr>
              <a:t>Plant Fund</a:t>
            </a:r>
          </a:p>
        </p:txBody>
      </p:sp>
      <p:sp>
        <p:nvSpPr>
          <p:cNvPr id="45059" name="Rectangle 3"/>
          <p:cNvSpPr>
            <a:spLocks noGrp="1" noChangeArrowheads="1"/>
          </p:cNvSpPr>
          <p:nvPr>
            <p:ph sz="quarter" idx="1"/>
          </p:nvPr>
        </p:nvSpPr>
        <p:spPr>
          <a:xfrm>
            <a:off x="609600" y="1828800"/>
            <a:ext cx="8199438" cy="4267200"/>
          </a:xfrm>
        </p:spPr>
        <p:txBody>
          <a:bodyPr/>
          <a:lstStyle/>
          <a:p>
            <a:pPr marL="0" indent="0">
              <a:buFont typeface="Wingdings" panose="05000000000000000000" pitchFamily="2" charset="2"/>
              <a:buNone/>
            </a:pPr>
            <a:r>
              <a:rPr lang="en-US" altLang="en-US" sz="2600" dirty="0" smtClean="0"/>
              <a:t>The plant fund group is used to record acquisition of assets, replacement of assets, pay off debt, and record the investment in assets (equity).  There are four subgroups of plant funds:</a:t>
            </a:r>
          </a:p>
          <a:p>
            <a:pPr marL="0" indent="0"/>
            <a:r>
              <a:rPr lang="en-US" altLang="en-US" sz="2600" dirty="0" smtClean="0"/>
              <a:t>  Unexpended Plant Funds</a:t>
            </a:r>
          </a:p>
          <a:p>
            <a:pPr marL="0" indent="0"/>
            <a:r>
              <a:rPr lang="en-US" altLang="en-US" sz="2600" dirty="0" smtClean="0"/>
              <a:t>  Renewal and Replacement</a:t>
            </a:r>
          </a:p>
          <a:p>
            <a:pPr marL="0" indent="0"/>
            <a:r>
              <a:rPr lang="en-US" altLang="en-US" sz="2600" dirty="0" smtClean="0"/>
              <a:t>  Retirement of Indebtedness</a:t>
            </a:r>
          </a:p>
          <a:p>
            <a:pPr marL="0" indent="0"/>
            <a:r>
              <a:rPr lang="en-US" altLang="en-US" sz="2600" dirty="0" smtClean="0"/>
              <a:t>  Investment in Plant</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solidFill>
                  <a:srgbClr val="0062A9"/>
                </a:solidFill>
              </a:rPr>
              <a:t>Agenda</a:t>
            </a:r>
          </a:p>
        </p:txBody>
      </p:sp>
      <p:sp>
        <p:nvSpPr>
          <p:cNvPr id="14339" name="Rectangle 3"/>
          <p:cNvSpPr>
            <a:spLocks noGrp="1" noChangeArrowheads="1"/>
          </p:cNvSpPr>
          <p:nvPr>
            <p:ph sz="quarter" idx="1"/>
          </p:nvPr>
        </p:nvSpPr>
        <p:spPr>
          <a:xfrm>
            <a:off x="685800" y="1828800"/>
            <a:ext cx="8123238" cy="4267200"/>
          </a:xfrm>
        </p:spPr>
        <p:txBody>
          <a:bodyPr/>
          <a:lstStyle/>
          <a:p>
            <a:r>
              <a:rPr lang="en-US" altLang="en-US" dirty="0" smtClean="0"/>
              <a:t>Goals/Objectives </a:t>
            </a:r>
          </a:p>
          <a:p>
            <a:r>
              <a:rPr lang="en-US" altLang="en-US" dirty="0" smtClean="0"/>
              <a:t>Definitions</a:t>
            </a:r>
          </a:p>
          <a:p>
            <a:r>
              <a:rPr lang="en-US" altLang="en-US" dirty="0" smtClean="0"/>
              <a:t>Fund Groups</a:t>
            </a:r>
          </a:p>
          <a:p>
            <a:r>
              <a:rPr lang="en-US" altLang="en-US" dirty="0" smtClean="0"/>
              <a:t>Budgeting</a:t>
            </a:r>
          </a:p>
          <a:p>
            <a:r>
              <a:rPr lang="en-US" altLang="en-US" dirty="0" smtClean="0"/>
              <a:t>Financial Statements</a:t>
            </a:r>
          </a:p>
          <a:p>
            <a:endParaRPr lang="en-US" alt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solidFill>
                  <a:srgbClr val="0062A9"/>
                </a:solidFill>
              </a:rPr>
              <a:t>Plant Fund</a:t>
            </a:r>
          </a:p>
        </p:txBody>
      </p:sp>
      <p:sp>
        <p:nvSpPr>
          <p:cNvPr id="47107" name="Rectangle 3"/>
          <p:cNvSpPr>
            <a:spLocks noGrp="1" noChangeArrowheads="1"/>
          </p:cNvSpPr>
          <p:nvPr>
            <p:ph sz="quarter" idx="1"/>
          </p:nvPr>
        </p:nvSpPr>
        <p:spPr>
          <a:xfrm>
            <a:off x="609600" y="1828800"/>
            <a:ext cx="8199438" cy="4267200"/>
          </a:xfrm>
        </p:spPr>
        <p:txBody>
          <a:bodyPr/>
          <a:lstStyle/>
          <a:p>
            <a:pPr marL="0" indent="0">
              <a:buFont typeface="Wingdings" panose="05000000000000000000" pitchFamily="2" charset="2"/>
              <a:buNone/>
            </a:pPr>
            <a:r>
              <a:rPr lang="en-US" altLang="en-US" u="sng" dirty="0" smtClean="0"/>
              <a:t>Renewal and Replacement</a:t>
            </a:r>
            <a:r>
              <a:rPr lang="en-US" altLang="en-US" dirty="0" smtClean="0"/>
              <a:t>:  Used for extraordinary repairs and maintenance or equipment replacement.</a:t>
            </a:r>
          </a:p>
          <a:p>
            <a:pPr marL="0" indent="0">
              <a:buFont typeface="Wingdings" panose="05000000000000000000" pitchFamily="2" charset="2"/>
              <a:buNone/>
            </a:pPr>
            <a:endParaRPr lang="en-US" altLang="en-US" dirty="0" smtClean="0"/>
          </a:p>
          <a:p>
            <a:pPr marL="0" indent="0">
              <a:buFont typeface="Wingdings" panose="05000000000000000000" pitchFamily="2" charset="2"/>
              <a:buNone/>
            </a:pPr>
            <a:r>
              <a:rPr lang="en-US" altLang="en-US" u="sng" dirty="0" smtClean="0"/>
              <a:t>Retirement of Indebtedness</a:t>
            </a:r>
            <a:r>
              <a:rPr lang="en-US" altLang="en-US" dirty="0" smtClean="0"/>
              <a:t>:  Used to record the accumulation of funds and disbursement for repayment of long term debt for assets.</a:t>
            </a: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solidFill>
                  <a:srgbClr val="0062A9"/>
                </a:solidFill>
              </a:rPr>
              <a:t>Plant Fund</a:t>
            </a:r>
          </a:p>
        </p:txBody>
      </p:sp>
      <p:sp>
        <p:nvSpPr>
          <p:cNvPr id="49155" name="Rectangle 3"/>
          <p:cNvSpPr>
            <a:spLocks noGrp="1" noChangeArrowheads="1"/>
          </p:cNvSpPr>
          <p:nvPr>
            <p:ph sz="quarter" idx="1"/>
          </p:nvPr>
        </p:nvSpPr>
        <p:spPr>
          <a:xfrm>
            <a:off x="685800" y="1676400"/>
            <a:ext cx="7772400" cy="4572000"/>
          </a:xfrm>
        </p:spPr>
        <p:txBody>
          <a:bodyPr/>
          <a:lstStyle/>
          <a:p>
            <a:pPr marL="0" indent="0">
              <a:buFont typeface="Wingdings" panose="05000000000000000000" pitchFamily="2" charset="2"/>
              <a:buNone/>
            </a:pPr>
            <a:r>
              <a:rPr lang="en-US" altLang="en-US" u="sng" dirty="0" smtClean="0"/>
              <a:t>Investment in Plant</a:t>
            </a:r>
            <a:r>
              <a:rPr lang="en-US" altLang="en-US" dirty="0" smtClean="0"/>
              <a:t>: Used to record the equity of campus assets.  This subgroup in plant should reflect the total amount of resources expended for additions to assets.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mtClean="0">
                <a:solidFill>
                  <a:srgbClr val="0062A9"/>
                </a:solidFill>
              </a:rPr>
              <a:t>Discussion #1</a:t>
            </a:r>
          </a:p>
        </p:txBody>
      </p:sp>
      <p:sp>
        <p:nvSpPr>
          <p:cNvPr id="51203" name="Rectangle 3"/>
          <p:cNvSpPr>
            <a:spLocks noGrp="1" noChangeArrowheads="1"/>
          </p:cNvSpPr>
          <p:nvPr>
            <p:ph sz="quarter" idx="1"/>
          </p:nvPr>
        </p:nvSpPr>
        <p:spPr>
          <a:xfrm>
            <a:off x="533400" y="1828800"/>
            <a:ext cx="8047038" cy="4267200"/>
          </a:xfrm>
        </p:spPr>
        <p:txBody>
          <a:bodyPr/>
          <a:lstStyle/>
          <a:p>
            <a:pPr marL="0" indent="0">
              <a:buFont typeface="Wingdings" panose="05000000000000000000" pitchFamily="2" charset="2"/>
              <a:buNone/>
            </a:pPr>
            <a:r>
              <a:rPr lang="en-US" altLang="en-US" dirty="0" smtClean="0"/>
              <a:t>For each transaction or situation, name the correct fund (Current or Plant) where it should be recorded.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solidFill>
                  <a:srgbClr val="0062A9"/>
                </a:solidFill>
              </a:rPr>
              <a:t>Endowment &amp; Similar Funds</a:t>
            </a:r>
          </a:p>
        </p:txBody>
      </p:sp>
      <p:sp>
        <p:nvSpPr>
          <p:cNvPr id="53251" name="Rectangle 3"/>
          <p:cNvSpPr>
            <a:spLocks noGrp="1" noChangeArrowheads="1"/>
          </p:cNvSpPr>
          <p:nvPr>
            <p:ph sz="quarter" idx="1"/>
          </p:nvPr>
        </p:nvSpPr>
        <p:spPr>
          <a:xfrm>
            <a:off x="533400" y="1828800"/>
            <a:ext cx="8275638" cy="4267200"/>
          </a:xfrm>
        </p:spPr>
        <p:txBody>
          <a:bodyPr/>
          <a:lstStyle/>
          <a:p>
            <a:pPr marL="0" indent="0">
              <a:buFont typeface="Wingdings" panose="05000000000000000000" pitchFamily="2" charset="2"/>
              <a:buNone/>
            </a:pPr>
            <a:r>
              <a:rPr lang="en-US" altLang="en-US" dirty="0" smtClean="0"/>
              <a:t>This fund group is used to record donations to the University which require that the principal is invested and only the interest income is expendable.  Interest income earned on these funds is returned to the campus and expended in the current funds group.</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smtClean="0">
                <a:solidFill>
                  <a:srgbClr val="0062A9"/>
                </a:solidFill>
              </a:rPr>
              <a:t>Endowment &amp; Similar Funds</a:t>
            </a:r>
          </a:p>
        </p:txBody>
      </p:sp>
      <p:sp>
        <p:nvSpPr>
          <p:cNvPr id="27651" name="Rectangle 3"/>
          <p:cNvSpPr>
            <a:spLocks noGrp="1" noChangeArrowheads="1"/>
          </p:cNvSpPr>
          <p:nvPr>
            <p:ph sz="quarter" idx="1"/>
          </p:nvPr>
        </p:nvSpPr>
        <p:spPr>
          <a:xfrm>
            <a:off x="762000" y="1981200"/>
            <a:ext cx="8077200" cy="4114800"/>
          </a:xfrm>
        </p:spPr>
        <p:txBody>
          <a:bodyPr>
            <a:normAutofit/>
          </a:bodyPr>
          <a:lstStyle/>
          <a:p>
            <a:pPr marL="461963" indent="-461963" fontAlgn="auto">
              <a:spcAft>
                <a:spcPts val="0"/>
              </a:spcAft>
              <a:buFont typeface="Wingdings" panose="05000000000000000000" pitchFamily="2" charset="2"/>
              <a:buNone/>
              <a:tabLst>
                <a:tab pos="346075" algn="l"/>
              </a:tabLst>
              <a:defRPr/>
            </a:pPr>
            <a:r>
              <a:rPr lang="en-US" altLang="en-US" dirty="0" smtClean="0"/>
              <a:t> 	</a:t>
            </a:r>
            <a:r>
              <a:rPr lang="en-US" altLang="en-US" u="sng" dirty="0" smtClean="0"/>
              <a:t>Funds Functioning as Endowments</a:t>
            </a:r>
            <a:r>
              <a:rPr lang="en-US" altLang="en-US" dirty="0" smtClean="0"/>
              <a:t>:</a:t>
            </a:r>
          </a:p>
          <a:p>
            <a:pPr marL="461963" indent="-461963" fontAlgn="auto">
              <a:spcAft>
                <a:spcPts val="0"/>
              </a:spcAft>
              <a:buFont typeface="Wingdings" panose="05000000000000000000" pitchFamily="2" charset="2"/>
              <a:buNone/>
              <a:tabLst>
                <a:tab pos="346075" algn="l"/>
              </a:tabLst>
              <a:defRPr/>
            </a:pPr>
            <a:endParaRPr lang="en-US" altLang="en-US" dirty="0" smtClean="0"/>
          </a:p>
          <a:p>
            <a:pPr marL="339725" indent="-339725" fontAlgn="auto">
              <a:spcAft>
                <a:spcPts val="0"/>
              </a:spcAft>
              <a:buFont typeface="Wingdings" panose="05000000000000000000" pitchFamily="2" charset="2"/>
              <a:buNone/>
              <a:tabLst>
                <a:tab pos="346075" algn="l"/>
              </a:tabLst>
              <a:defRPr/>
            </a:pPr>
            <a:r>
              <a:rPr lang="en-US" altLang="en-US" dirty="0" smtClean="0"/>
              <a:t>	The governing board of the institution, rather than the donor or other external agency, has determined that funds (usually a gift) are to be retained and invested as an endowment.</a:t>
            </a:r>
          </a:p>
          <a:p>
            <a:pPr marL="339725" indent="-339725" fontAlgn="auto">
              <a:spcAft>
                <a:spcPts val="0"/>
              </a:spcAft>
              <a:buFont typeface="Wingdings" panose="05000000000000000000" pitchFamily="2" charset="2"/>
              <a:buNone/>
              <a:tabLst>
                <a:tab pos="461963" algn="l"/>
              </a:tabLst>
              <a:defRPr/>
            </a:pPr>
            <a:r>
              <a:rPr lang="en-US" altLang="en-US" dirty="0" smtClean="0"/>
              <a:t>	Large amounts - usually $50,000.</a:t>
            </a:r>
          </a:p>
          <a:p>
            <a:pPr marL="339725" indent="-339725" fontAlgn="auto">
              <a:spcAft>
                <a:spcPts val="0"/>
              </a:spcAft>
              <a:buFont typeface="Wingdings" panose="05000000000000000000" pitchFamily="2" charset="2"/>
              <a:buNone/>
              <a:tabLst>
                <a:tab pos="461963" algn="l"/>
              </a:tabLst>
              <a:defRPr/>
            </a:pPr>
            <a:endParaRPr lang="en-US" altLang="en-US" dirty="0" smtClean="0"/>
          </a:p>
        </p:txBody>
      </p:sp>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smtClean="0">
                <a:solidFill>
                  <a:srgbClr val="0062A9"/>
                </a:solidFill>
              </a:rPr>
              <a:t>Annuity &amp; Life Income Funds</a:t>
            </a:r>
          </a:p>
        </p:txBody>
      </p:sp>
      <p:sp>
        <p:nvSpPr>
          <p:cNvPr id="57347" name="Rectangle 3"/>
          <p:cNvSpPr>
            <a:spLocks noGrp="1" noChangeArrowheads="1"/>
          </p:cNvSpPr>
          <p:nvPr>
            <p:ph sz="quarter" idx="1"/>
          </p:nvPr>
        </p:nvSpPr>
        <p:spPr>
          <a:xfrm>
            <a:off x="609600" y="1828800"/>
            <a:ext cx="8199438" cy="4267200"/>
          </a:xfrm>
        </p:spPr>
        <p:txBody>
          <a:bodyPr/>
          <a:lstStyle/>
          <a:p>
            <a:pPr marL="0" indent="0">
              <a:buFont typeface="Wingdings" panose="05000000000000000000" pitchFamily="2" charset="2"/>
              <a:buNone/>
            </a:pPr>
            <a:r>
              <a:rPr lang="en-US" altLang="en-US" u="sng" dirty="0" smtClean="0"/>
              <a:t>Annuity</a:t>
            </a:r>
            <a:r>
              <a:rPr lang="en-US" altLang="en-US" dirty="0" smtClean="0"/>
              <a:t>:  Institution is obligated to pay stipulated amounts periodically to the donor’s beneficiary.  When the agreement terminates, the remaining funds become property of the institution.</a:t>
            </a:r>
          </a:p>
        </p:txBody>
      </p:sp>
      <p:graphicFrame>
        <p:nvGraphicFramePr>
          <p:cNvPr id="25604" name="Object 4"/>
          <p:cNvGraphicFramePr>
            <a:graphicFrameLocks noChangeAspect="1"/>
          </p:cNvGraphicFramePr>
          <p:nvPr/>
        </p:nvGraphicFramePr>
        <p:xfrm>
          <a:off x="6308725" y="3829050"/>
          <a:ext cx="1844675" cy="2266950"/>
        </p:xfrm>
        <a:graphic>
          <a:graphicData uri="http://schemas.openxmlformats.org/presentationml/2006/ole">
            <mc:AlternateContent xmlns:mc="http://schemas.openxmlformats.org/markup-compatibility/2006">
              <mc:Choice xmlns:v="urn:schemas-microsoft-com:vml" Requires="v">
                <p:oleObj spid="_x0000_s57361" name="Clip" r:id="rId4" imgW="2286000" imgH="3468986" progId="MS_ClipArt_Gallery.2">
                  <p:embed/>
                </p:oleObj>
              </mc:Choice>
              <mc:Fallback>
                <p:oleObj name="Clip" r:id="rId4" imgW="2286000" imgH="3468986"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8725" y="3829050"/>
                        <a:ext cx="1844675" cy="226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nodeType="after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additive="base">
                                        <p:cTn id="7" dur="5000" fill="hold"/>
                                        <p:tgtEl>
                                          <p:spTgt spid="25604"/>
                                        </p:tgtEl>
                                        <p:attrNameLst>
                                          <p:attrName>ppt_x</p:attrName>
                                        </p:attrNameLst>
                                      </p:cBhvr>
                                      <p:tavLst>
                                        <p:tav tm="0">
                                          <p:val>
                                            <p:strVal val="#ppt_x"/>
                                          </p:val>
                                        </p:tav>
                                        <p:tav tm="100000">
                                          <p:val>
                                            <p:strVal val="#ppt_x"/>
                                          </p:val>
                                        </p:tav>
                                      </p:tavLst>
                                    </p:anim>
                                    <p:anim calcmode="lin" valueType="num">
                                      <p:cBhvr additive="base">
                                        <p:cTn id="8" dur="5000" fill="hold"/>
                                        <p:tgtEl>
                                          <p:spTgt spid="2560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smtClean="0">
                <a:solidFill>
                  <a:srgbClr val="0062A9"/>
                </a:solidFill>
              </a:rPr>
              <a:t>Annuity &amp; Life Income Funds</a:t>
            </a:r>
          </a:p>
        </p:txBody>
      </p:sp>
      <p:sp>
        <p:nvSpPr>
          <p:cNvPr id="59395" name="Rectangle 3"/>
          <p:cNvSpPr>
            <a:spLocks noGrp="1" noChangeArrowheads="1"/>
          </p:cNvSpPr>
          <p:nvPr>
            <p:ph sz="quarter" idx="1"/>
          </p:nvPr>
        </p:nvSpPr>
        <p:spPr>
          <a:xfrm>
            <a:off x="533400" y="1981200"/>
            <a:ext cx="8275638" cy="4114800"/>
          </a:xfrm>
        </p:spPr>
        <p:txBody>
          <a:bodyPr/>
          <a:lstStyle/>
          <a:p>
            <a:pPr marL="0" indent="0">
              <a:buFont typeface="Wingdings" panose="05000000000000000000" pitchFamily="2" charset="2"/>
              <a:buNone/>
            </a:pPr>
            <a:r>
              <a:rPr lang="en-US" altLang="en-US" u="sng" dirty="0" smtClean="0"/>
              <a:t>Life Income</a:t>
            </a:r>
            <a:r>
              <a:rPr lang="en-US" altLang="en-US" dirty="0" smtClean="0"/>
              <a:t>:  Established when a college/ university is the trustee and remainder for a charitable remainder trust.  Income and expenses are paid to beneficiary for life.  Principal returns to the institution when beneficiary dies.</a:t>
            </a:r>
          </a:p>
        </p:txBody>
      </p:sp>
    </p:spTree>
  </p:cSld>
  <p:clrMapOvr>
    <a:masterClrMapping/>
  </p:clrMapOvr>
  <p:transition spd="slow">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smtClean="0">
                <a:solidFill>
                  <a:srgbClr val="0062A9"/>
                </a:solidFill>
              </a:rPr>
              <a:t>Scenario #2</a:t>
            </a:r>
          </a:p>
        </p:txBody>
      </p:sp>
      <p:sp>
        <p:nvSpPr>
          <p:cNvPr id="61443" name="Rectangle 3"/>
          <p:cNvSpPr>
            <a:spLocks noGrp="1" noChangeArrowheads="1"/>
          </p:cNvSpPr>
          <p:nvPr>
            <p:ph sz="quarter" idx="1"/>
          </p:nvPr>
        </p:nvSpPr>
        <p:spPr>
          <a:xfrm>
            <a:off x="533400" y="1752600"/>
            <a:ext cx="7848600" cy="4343400"/>
          </a:xfrm>
        </p:spPr>
        <p:txBody>
          <a:bodyPr/>
          <a:lstStyle/>
          <a:p>
            <a:pPr marL="0" indent="0">
              <a:buFont typeface="Wingdings" panose="05000000000000000000" pitchFamily="2" charset="2"/>
              <a:buNone/>
            </a:pPr>
            <a:r>
              <a:rPr lang="en-US" altLang="en-US" dirty="0" smtClean="0"/>
              <a:t>Your department has received a $150,000 gift to be used for operating expenses for the Biology department.  The chair asks you to make a recommendation about turning it into an endowment. What do you need to consider to make the recommendation?</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mtClean="0">
                <a:solidFill>
                  <a:srgbClr val="0062A9"/>
                </a:solidFill>
              </a:rPr>
              <a:t>Loan Fund</a:t>
            </a:r>
          </a:p>
        </p:txBody>
      </p:sp>
      <p:sp>
        <p:nvSpPr>
          <p:cNvPr id="63491" name="Rectangle 3"/>
          <p:cNvSpPr>
            <a:spLocks noGrp="1" noChangeArrowheads="1"/>
          </p:cNvSpPr>
          <p:nvPr>
            <p:ph sz="quarter" idx="1"/>
          </p:nvPr>
        </p:nvSpPr>
        <p:spPr>
          <a:xfrm>
            <a:off x="609600" y="1752600"/>
            <a:ext cx="8199438" cy="4343400"/>
          </a:xfrm>
        </p:spPr>
        <p:txBody>
          <a:bodyPr/>
          <a:lstStyle/>
          <a:p>
            <a:pPr marL="0" indent="0">
              <a:buFont typeface="Wingdings" panose="05000000000000000000" pitchFamily="2" charset="2"/>
              <a:buNone/>
            </a:pPr>
            <a:r>
              <a:rPr lang="en-US" altLang="en-US" dirty="0" smtClean="0"/>
              <a:t>Used to record activity on funds available for loans to students, faculty, and staff.</a:t>
            </a:r>
          </a:p>
          <a:p>
            <a:pPr marL="0" indent="0">
              <a:buFont typeface="Wingdings" panose="05000000000000000000" pitchFamily="2" charset="2"/>
              <a:buNone/>
            </a:pPr>
            <a:endParaRPr lang="en-US" altLang="en-US" sz="1400" dirty="0" smtClean="0"/>
          </a:p>
          <a:p>
            <a:pPr marL="0" indent="0">
              <a:buFont typeface="Wingdings" panose="05000000000000000000" pitchFamily="2" charset="2"/>
              <a:buNone/>
            </a:pPr>
            <a:r>
              <a:rPr lang="en-US" altLang="en-US" dirty="0" smtClean="0"/>
              <a:t>Examples include:</a:t>
            </a:r>
          </a:p>
          <a:p>
            <a:pPr marL="0" indent="0"/>
            <a:r>
              <a:rPr lang="en-US" altLang="en-US" dirty="0" smtClean="0"/>
              <a:t> Student Financial Aid Loan Fund</a:t>
            </a:r>
          </a:p>
          <a:p>
            <a:pPr marL="0" indent="0"/>
            <a:r>
              <a:rPr lang="en-US" altLang="en-US" dirty="0" smtClean="0"/>
              <a:t> Faculty Home Mortgage Loan</a:t>
            </a:r>
          </a:p>
          <a:p>
            <a:pPr marL="0" indent="0"/>
            <a:r>
              <a:rPr lang="en-US" altLang="en-US" dirty="0" smtClean="0"/>
              <a:t> Staff Emergency Loan Fund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smtClean="0">
                <a:solidFill>
                  <a:srgbClr val="0062A9"/>
                </a:solidFill>
              </a:rPr>
              <a:t>Agency Fund</a:t>
            </a:r>
          </a:p>
        </p:txBody>
      </p:sp>
      <p:sp>
        <p:nvSpPr>
          <p:cNvPr id="65539" name="Rectangle 3"/>
          <p:cNvSpPr>
            <a:spLocks noGrp="1" noChangeArrowheads="1"/>
          </p:cNvSpPr>
          <p:nvPr>
            <p:ph sz="quarter" idx="1"/>
          </p:nvPr>
        </p:nvSpPr>
        <p:spPr>
          <a:xfrm>
            <a:off x="533400" y="1981200"/>
            <a:ext cx="8153400" cy="3962400"/>
          </a:xfrm>
        </p:spPr>
        <p:txBody>
          <a:bodyPr/>
          <a:lstStyle/>
          <a:p>
            <a:pPr marL="0" indent="0">
              <a:buFont typeface="Wingdings" panose="05000000000000000000" pitchFamily="2" charset="2"/>
              <a:buNone/>
            </a:pPr>
            <a:r>
              <a:rPr lang="en-US" altLang="en-US" smtClean="0"/>
              <a:t>Used to record funds held by the University for outside groups who have a close relationship with the University.</a:t>
            </a:r>
          </a:p>
          <a:p>
            <a:pPr marL="0" indent="0">
              <a:buFont typeface="Wingdings" panose="05000000000000000000" pitchFamily="2" charset="2"/>
              <a:buNone/>
            </a:pPr>
            <a:endParaRPr lang="en-US" altLang="en-US" smtClean="0"/>
          </a:p>
          <a:p>
            <a:pPr marL="0" indent="0">
              <a:buFont typeface="Wingdings" panose="05000000000000000000" pitchFamily="2" charset="2"/>
              <a:buNone/>
            </a:pPr>
            <a:r>
              <a:rPr lang="en-US" altLang="en-US" smtClean="0"/>
              <a:t>Funds in the Agency Fund group do not belong to the Regents and are not reported in the UC Financial Statements.</a:t>
            </a:r>
          </a:p>
          <a:p>
            <a:pPr marL="0" indent="0">
              <a:buFont typeface="Wingdings" panose="05000000000000000000" pitchFamily="2" charset="2"/>
              <a:buNone/>
            </a:pPr>
            <a:endParaRPr lang="en-US" alt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solidFill>
                  <a:srgbClr val="0062A9"/>
                </a:solidFill>
              </a:rPr>
              <a:t>Goals</a:t>
            </a:r>
          </a:p>
        </p:txBody>
      </p:sp>
      <p:sp>
        <p:nvSpPr>
          <p:cNvPr id="16387" name="Rectangle 3"/>
          <p:cNvSpPr>
            <a:spLocks noGrp="1" noChangeArrowheads="1"/>
          </p:cNvSpPr>
          <p:nvPr>
            <p:ph sz="quarter" idx="1"/>
          </p:nvPr>
        </p:nvSpPr>
        <p:spPr>
          <a:xfrm>
            <a:off x="685800" y="1752600"/>
            <a:ext cx="8123238" cy="4343400"/>
          </a:xfrm>
        </p:spPr>
        <p:txBody>
          <a:bodyPr/>
          <a:lstStyle/>
          <a:p>
            <a:r>
              <a:rPr lang="en-US" altLang="en-US" dirty="0" smtClean="0"/>
              <a:t>Concepts of fund accounting</a:t>
            </a:r>
          </a:p>
          <a:p>
            <a:r>
              <a:rPr lang="en-US" altLang="en-US" dirty="0" smtClean="0"/>
              <a:t>Understanding the various fund groups</a:t>
            </a:r>
          </a:p>
          <a:p>
            <a:r>
              <a:rPr lang="en-US" altLang="en-US" dirty="0" smtClean="0"/>
              <a:t>How are we different than a profit organization?</a:t>
            </a:r>
          </a:p>
          <a:p>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smtClean="0">
                <a:solidFill>
                  <a:srgbClr val="0062A9"/>
                </a:solidFill>
              </a:rPr>
              <a:t>Agency Fund</a:t>
            </a:r>
          </a:p>
        </p:txBody>
      </p:sp>
      <p:sp>
        <p:nvSpPr>
          <p:cNvPr id="67587" name="Rectangle 3"/>
          <p:cNvSpPr>
            <a:spLocks noGrp="1" noChangeArrowheads="1"/>
          </p:cNvSpPr>
          <p:nvPr>
            <p:ph sz="quarter" idx="1"/>
          </p:nvPr>
        </p:nvSpPr>
        <p:spPr>
          <a:xfrm>
            <a:off x="609600" y="1828800"/>
            <a:ext cx="8199438" cy="4267200"/>
          </a:xfrm>
        </p:spPr>
        <p:txBody>
          <a:bodyPr/>
          <a:lstStyle/>
          <a:p>
            <a:pPr>
              <a:buFont typeface="Wingdings" panose="05000000000000000000" pitchFamily="2" charset="2"/>
              <a:buNone/>
            </a:pPr>
            <a:r>
              <a:rPr lang="en-US" altLang="en-US" dirty="0" smtClean="0"/>
              <a:t>Examples:</a:t>
            </a:r>
          </a:p>
          <a:p>
            <a:r>
              <a:rPr lang="en-US" altLang="en-US" dirty="0" smtClean="0"/>
              <a:t>Scholarship funds</a:t>
            </a:r>
          </a:p>
          <a:p>
            <a:r>
              <a:rPr lang="en-US" altLang="en-US" dirty="0" smtClean="0"/>
              <a:t>Fraternities and sororities</a:t>
            </a:r>
          </a:p>
          <a:p>
            <a:r>
              <a:rPr lang="en-US" altLang="en-US" dirty="0" smtClean="0"/>
              <a:t>The UCSB Foundation</a:t>
            </a:r>
          </a:p>
          <a:p>
            <a:r>
              <a:rPr lang="en-US" altLang="en-US" dirty="0" smtClean="0"/>
              <a:t>UCSB Alumni Association</a:t>
            </a:r>
          </a:p>
          <a:p>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smtClean="0">
                <a:solidFill>
                  <a:srgbClr val="0062A9"/>
                </a:solidFill>
              </a:rPr>
              <a:t>Agency Fund</a:t>
            </a:r>
          </a:p>
        </p:txBody>
      </p:sp>
      <p:sp>
        <p:nvSpPr>
          <p:cNvPr id="69635" name="Rectangle 3"/>
          <p:cNvSpPr>
            <a:spLocks noGrp="1" noChangeArrowheads="1"/>
          </p:cNvSpPr>
          <p:nvPr>
            <p:ph sz="quarter" idx="1"/>
          </p:nvPr>
        </p:nvSpPr>
        <p:spPr>
          <a:xfrm>
            <a:off x="457200" y="1905000"/>
            <a:ext cx="8351838" cy="4191000"/>
          </a:xfrm>
        </p:spPr>
        <p:txBody>
          <a:bodyPr/>
          <a:lstStyle/>
          <a:p>
            <a:pPr>
              <a:buFont typeface="Wingdings" panose="05000000000000000000" pitchFamily="2" charset="2"/>
              <a:buNone/>
            </a:pPr>
            <a:r>
              <a:rPr lang="en-US" altLang="en-US" u="sng" smtClean="0"/>
              <a:t>Accounting for Agency Accounts</a:t>
            </a:r>
            <a:endParaRPr lang="en-US" altLang="en-US" smtClean="0"/>
          </a:p>
          <a:p>
            <a:r>
              <a:rPr lang="en-US" altLang="en-US" smtClean="0"/>
              <a:t>Transactions are recorded as a balance sheet item, not as income and expense.</a:t>
            </a:r>
          </a:p>
          <a:p>
            <a:r>
              <a:rPr lang="en-US" altLang="en-US" smtClean="0"/>
              <a:t>To keep their accounting activity separate, a special account series is used.</a:t>
            </a:r>
          </a:p>
        </p:txBody>
      </p:sp>
    </p:spTree>
  </p:cSld>
  <p:clrMapOvr>
    <a:masterClrMapping/>
  </p:clrMapOvr>
  <p:transition spd="slow">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smtClean="0">
                <a:solidFill>
                  <a:srgbClr val="0062A9"/>
                </a:solidFill>
              </a:rPr>
              <a:t>Agency Fund</a:t>
            </a:r>
          </a:p>
        </p:txBody>
      </p:sp>
      <p:sp>
        <p:nvSpPr>
          <p:cNvPr id="71683" name="Rectangle 3"/>
          <p:cNvSpPr>
            <a:spLocks noGrp="1" noChangeArrowheads="1"/>
          </p:cNvSpPr>
          <p:nvPr>
            <p:ph sz="quarter" idx="1"/>
          </p:nvPr>
        </p:nvSpPr>
        <p:spPr>
          <a:xfrm>
            <a:off x="533400" y="1752600"/>
            <a:ext cx="8275638" cy="4343400"/>
          </a:xfrm>
        </p:spPr>
        <p:txBody>
          <a:bodyPr/>
          <a:lstStyle/>
          <a:p>
            <a:pPr>
              <a:buFont typeface="Wingdings" panose="05000000000000000000" pitchFamily="2" charset="2"/>
              <a:buNone/>
            </a:pPr>
            <a:r>
              <a:rPr lang="en-US" altLang="en-US" u="sng" dirty="0" smtClean="0"/>
              <a:t>Accounting for Agency Accounts</a:t>
            </a:r>
            <a:endParaRPr lang="en-US" altLang="en-US" dirty="0" smtClean="0"/>
          </a:p>
          <a:p>
            <a:r>
              <a:rPr lang="en-US" altLang="en-US" dirty="0" smtClean="0"/>
              <a:t>During fiscal closing, any balances in these agency accounts are transferred to a balance sheet payable account.</a:t>
            </a:r>
          </a:p>
          <a:p>
            <a:r>
              <a:rPr lang="en-US" altLang="en-US" dirty="0" smtClean="0"/>
              <a:t>Agency accounts affect the campus’ STIP earnings.  Therefore, the accounts should have a positive or zero balance at all times.</a:t>
            </a:r>
          </a:p>
        </p:txBody>
      </p:sp>
    </p:spTree>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smtClean="0">
                <a:solidFill>
                  <a:srgbClr val="0062A9"/>
                </a:solidFill>
              </a:rPr>
              <a:t>Budgeting</a:t>
            </a:r>
          </a:p>
        </p:txBody>
      </p:sp>
      <p:sp>
        <p:nvSpPr>
          <p:cNvPr id="36867" name="Rectangle 3"/>
          <p:cNvSpPr>
            <a:spLocks noGrp="1" noChangeArrowheads="1"/>
          </p:cNvSpPr>
          <p:nvPr>
            <p:ph sz="quarter" idx="1"/>
          </p:nvPr>
        </p:nvSpPr>
        <p:spPr>
          <a:xfrm>
            <a:off x="685800" y="1752600"/>
            <a:ext cx="7862888" cy="4114800"/>
          </a:xfrm>
        </p:spPr>
        <p:txBody>
          <a:bodyPr>
            <a:normAutofit/>
          </a:bodyPr>
          <a:lstStyle/>
          <a:p>
            <a:pPr marL="0" indent="0" fontAlgn="auto">
              <a:spcAft>
                <a:spcPts val="0"/>
              </a:spcAft>
              <a:buFont typeface="Wingdings" panose="05000000000000000000" pitchFamily="2" charset="2"/>
              <a:buNone/>
              <a:defRPr/>
            </a:pPr>
            <a:r>
              <a:rPr lang="en-US" altLang="en-US" b="1" dirty="0" smtClean="0"/>
              <a:t>Budgets</a:t>
            </a:r>
            <a:r>
              <a:rPr lang="en-US" altLang="en-US" dirty="0" smtClean="0"/>
              <a:t> are the most widely used method for control in colleges &amp; universities.</a:t>
            </a:r>
          </a:p>
          <a:p>
            <a:pPr marL="0" indent="0" fontAlgn="auto">
              <a:spcAft>
                <a:spcPts val="0"/>
              </a:spcAft>
              <a:buFont typeface="Wingdings" panose="05000000000000000000" pitchFamily="2" charset="2"/>
              <a:buNone/>
              <a:defRPr/>
            </a:pPr>
            <a:endParaRPr lang="en-US" altLang="en-US" sz="1400" dirty="0" smtClean="0"/>
          </a:p>
          <a:p>
            <a:pPr marL="0" indent="0" fontAlgn="auto">
              <a:spcAft>
                <a:spcPts val="0"/>
              </a:spcAft>
              <a:buFont typeface="Wingdings" panose="05000000000000000000" pitchFamily="2" charset="2"/>
              <a:buNone/>
              <a:defRPr/>
            </a:pPr>
            <a:r>
              <a:rPr lang="en-US" altLang="en-US" dirty="0" smtClean="0"/>
              <a:t>Fund accounting assists in budget control by providing information that enables:</a:t>
            </a:r>
          </a:p>
          <a:p>
            <a:pPr marL="284163" indent="-230188" fontAlgn="auto">
              <a:spcAft>
                <a:spcPts val="0"/>
              </a:spcAft>
              <a:buFont typeface="Wingdings 2"/>
              <a:buChar char=""/>
              <a:tabLst>
                <a:tab pos="284163" algn="l"/>
              </a:tabLst>
              <a:defRPr/>
            </a:pPr>
            <a:r>
              <a:rPr lang="en-US" altLang="en-US" sz="2400" dirty="0" smtClean="0"/>
              <a:t>Managers to review their expenditures to ensure they are within their allocations.  This is also a Department Key Control for SAS 115.</a:t>
            </a:r>
          </a:p>
          <a:p>
            <a:pPr marL="0" indent="0" fontAlgn="auto">
              <a:spcAft>
                <a:spcPts val="0"/>
              </a:spcAft>
              <a:buFont typeface="Wingdings 2"/>
              <a:buChar char=""/>
              <a:defRPr/>
            </a:pPr>
            <a:r>
              <a:rPr lang="en-US" altLang="en-US" sz="2400" dirty="0" smtClean="0"/>
              <a:t> </a:t>
            </a:r>
            <a:r>
              <a:rPr lang="en-US" altLang="en-US" sz="2400" dirty="0"/>
              <a:t>Demonstration</a:t>
            </a:r>
            <a:r>
              <a:rPr lang="en-US" altLang="en-US" sz="2400" dirty="0" smtClean="0"/>
              <a:t> of compliance with funding sources.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smtClean="0">
                <a:solidFill>
                  <a:srgbClr val="0062A9"/>
                </a:solidFill>
              </a:rPr>
              <a:t>Budgeting</a:t>
            </a:r>
          </a:p>
        </p:txBody>
      </p:sp>
      <p:sp>
        <p:nvSpPr>
          <p:cNvPr id="37891" name="Rectangle 3"/>
          <p:cNvSpPr>
            <a:spLocks noGrp="1" noChangeArrowheads="1"/>
          </p:cNvSpPr>
          <p:nvPr>
            <p:ph sz="quarter" idx="1"/>
          </p:nvPr>
        </p:nvSpPr>
        <p:spPr>
          <a:xfrm>
            <a:off x="533400" y="1828800"/>
            <a:ext cx="8275638" cy="4267200"/>
          </a:xfrm>
        </p:spPr>
        <p:txBody>
          <a:bodyPr>
            <a:normAutofit/>
          </a:bodyPr>
          <a:lstStyle/>
          <a:p>
            <a:pPr marL="0" indent="0" fontAlgn="auto">
              <a:spcAft>
                <a:spcPts val="0"/>
              </a:spcAft>
              <a:buFont typeface="Wingdings" panose="05000000000000000000" pitchFamily="2" charset="2"/>
              <a:buNone/>
              <a:defRPr/>
            </a:pPr>
            <a:r>
              <a:rPr lang="en-US" altLang="en-US" dirty="0" smtClean="0"/>
              <a:t>Budget entries are the reverse of financial entries:</a:t>
            </a:r>
          </a:p>
          <a:p>
            <a:pPr marL="0" indent="0" fontAlgn="auto">
              <a:spcAft>
                <a:spcPts val="0"/>
              </a:spcAft>
              <a:buFont typeface="Wingdings 2"/>
              <a:buChar char=""/>
              <a:tabLst>
                <a:tab pos="346075" algn="l"/>
              </a:tabLst>
              <a:defRPr/>
            </a:pPr>
            <a:r>
              <a:rPr lang="en-US" altLang="en-US" dirty="0" smtClean="0"/>
              <a:t> 	Revenue entries are budgetary debits.</a:t>
            </a:r>
          </a:p>
          <a:p>
            <a:pPr marL="346075" indent="-346075" fontAlgn="auto">
              <a:spcAft>
                <a:spcPts val="0"/>
              </a:spcAft>
              <a:buFont typeface="Wingdings 2"/>
              <a:buChar char=""/>
              <a:tabLst>
                <a:tab pos="400050" algn="l"/>
              </a:tabLst>
              <a:defRPr/>
            </a:pPr>
            <a:r>
              <a:rPr lang="en-US" altLang="en-US" dirty="0" smtClean="0"/>
              <a:t>Appropriations to expenditure accounts are </a:t>
            </a:r>
            <a:r>
              <a:rPr lang="en-US" altLang="en-US" dirty="0"/>
              <a:t> </a:t>
            </a:r>
            <a:r>
              <a:rPr lang="en-US" altLang="en-US" dirty="0" smtClean="0"/>
              <a:t>budgetary credits.</a:t>
            </a:r>
          </a:p>
          <a:p>
            <a:pPr marL="0" indent="0" fontAlgn="auto">
              <a:spcAft>
                <a:spcPts val="0"/>
              </a:spcAft>
              <a:buFont typeface="Wingdings" panose="05000000000000000000" pitchFamily="2" charset="2"/>
              <a:buNone/>
              <a:defRPr/>
            </a:pPr>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smtClean="0">
                <a:solidFill>
                  <a:srgbClr val="0062A9"/>
                </a:solidFill>
              </a:rPr>
              <a:t>Encumbrances</a:t>
            </a:r>
          </a:p>
        </p:txBody>
      </p:sp>
      <p:sp>
        <p:nvSpPr>
          <p:cNvPr id="77827" name="Rectangle 3"/>
          <p:cNvSpPr>
            <a:spLocks noGrp="1" noChangeArrowheads="1"/>
          </p:cNvSpPr>
          <p:nvPr>
            <p:ph sz="quarter" idx="1"/>
          </p:nvPr>
        </p:nvSpPr>
        <p:spPr>
          <a:xfrm>
            <a:off x="457200" y="1828800"/>
            <a:ext cx="8351838" cy="4267200"/>
          </a:xfrm>
        </p:spPr>
        <p:txBody>
          <a:bodyPr/>
          <a:lstStyle/>
          <a:p>
            <a:r>
              <a:rPr lang="en-US" altLang="en-US" dirty="0" smtClean="0"/>
              <a:t>In managing available resources in a non-profit organization, we need to recognize future commitments of resources prior to an actual expenditure.</a:t>
            </a:r>
          </a:p>
          <a:p>
            <a:pPr>
              <a:buFont typeface="Wingdings" panose="05000000000000000000" pitchFamily="2" charset="2"/>
              <a:buNone/>
            </a:pPr>
            <a:endParaRPr lang="en-US" altLang="en-US" sz="1600" dirty="0" smtClean="0"/>
          </a:p>
          <a:p>
            <a:r>
              <a:rPr lang="en-US" altLang="en-US" dirty="0" smtClean="0"/>
              <a:t>Encumbrances (or liens) are used to reflect these commitments in the accounting system and attempt to prevent overspending.</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smtClean="0">
                <a:solidFill>
                  <a:srgbClr val="0062A9"/>
                </a:solidFill>
              </a:rPr>
              <a:t>Encumbrances</a:t>
            </a:r>
          </a:p>
        </p:txBody>
      </p:sp>
      <p:sp>
        <p:nvSpPr>
          <p:cNvPr id="79875" name="Rectangle 3"/>
          <p:cNvSpPr>
            <a:spLocks noGrp="1" noChangeArrowheads="1"/>
          </p:cNvSpPr>
          <p:nvPr>
            <p:ph sz="quarter" idx="1"/>
          </p:nvPr>
        </p:nvSpPr>
        <p:spPr>
          <a:xfrm>
            <a:off x="533400" y="1752600"/>
            <a:ext cx="8275638" cy="4343400"/>
          </a:xfrm>
        </p:spPr>
        <p:txBody>
          <a:bodyPr/>
          <a:lstStyle/>
          <a:p>
            <a:r>
              <a:rPr lang="en-US" altLang="en-US" dirty="0" smtClean="0"/>
              <a:t>When the order/services are received and the University is invoiced, the original encumbrance entry is cancelled, and the expense and related cash payment is recorded.</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txBox="1">
            <a:spLocks noChangeArrowheads="1"/>
          </p:cNvSpPr>
          <p:nvPr/>
        </p:nvSpPr>
        <p:spPr bwMode="auto">
          <a:xfrm>
            <a:off x="1524000" y="381000"/>
            <a:ext cx="54864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en-US" sz="3300">
                <a:solidFill>
                  <a:srgbClr val="0062A9"/>
                </a:solidFill>
                <a:latin typeface="Georgia" panose="02040502050405020303" pitchFamily="18" charset="0"/>
              </a:rPr>
              <a:t>Questions</a:t>
            </a:r>
          </a:p>
        </p:txBody>
      </p:sp>
      <p:graphicFrame>
        <p:nvGraphicFramePr>
          <p:cNvPr id="81923" name="Object 5"/>
          <p:cNvGraphicFramePr>
            <a:graphicFrameLocks noChangeAspect="1"/>
          </p:cNvGraphicFramePr>
          <p:nvPr/>
        </p:nvGraphicFramePr>
        <p:xfrm>
          <a:off x="2959100" y="2057400"/>
          <a:ext cx="2616200" cy="3300413"/>
        </p:xfrm>
        <a:graphic>
          <a:graphicData uri="http://schemas.openxmlformats.org/presentationml/2006/ole">
            <mc:AlternateContent xmlns:mc="http://schemas.openxmlformats.org/markup-compatibility/2006">
              <mc:Choice xmlns:v="urn:schemas-microsoft-com:vml" Requires="v">
                <p:oleObj spid="_x0000_s81936" name="Clip" r:id="rId3" imgW="619049" imgH="781812" progId="MS_ClipArt_Gallery.2">
                  <p:embed/>
                </p:oleObj>
              </mc:Choice>
              <mc:Fallback>
                <p:oleObj name="Clip" r:id="rId3" imgW="619049" imgH="781812"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9100" y="2057400"/>
                        <a:ext cx="2616200" cy="3300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solidFill>
                  <a:srgbClr val="0062A9"/>
                </a:solidFill>
              </a:rPr>
              <a:t>What is Fund Accounting?</a:t>
            </a:r>
          </a:p>
        </p:txBody>
      </p:sp>
      <p:sp>
        <p:nvSpPr>
          <p:cNvPr id="18435" name="Rectangle 3"/>
          <p:cNvSpPr>
            <a:spLocks noGrp="1" noChangeArrowheads="1"/>
          </p:cNvSpPr>
          <p:nvPr>
            <p:ph sz="quarter" idx="1"/>
          </p:nvPr>
        </p:nvSpPr>
        <p:spPr>
          <a:xfrm>
            <a:off x="644525" y="1828800"/>
            <a:ext cx="7848600" cy="4191000"/>
          </a:xfrm>
        </p:spPr>
        <p:txBody>
          <a:bodyPr/>
          <a:lstStyle/>
          <a:p>
            <a:pPr marL="0" indent="0">
              <a:buFont typeface="Wingdings" panose="05000000000000000000" pitchFamily="2" charset="2"/>
              <a:buNone/>
            </a:pPr>
            <a:r>
              <a:rPr lang="en-US" altLang="en-US" dirty="0" smtClean="0"/>
              <a:t>A method of segregating resources into categories (i.e., funds), to identify both the source of funds and the use of funds.</a:t>
            </a:r>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p:txBody>
          <a:bodyPr/>
          <a:lstStyle/>
          <a:p>
            <a:r>
              <a:rPr lang="en-US" altLang="en-US" smtClean="0">
                <a:solidFill>
                  <a:srgbClr val="0062A9"/>
                </a:solidFill>
              </a:rPr>
              <a:t>Objectives of Fund Accounting</a:t>
            </a:r>
          </a:p>
        </p:txBody>
      </p:sp>
      <p:sp>
        <p:nvSpPr>
          <p:cNvPr id="20483" name="Rectangle 1027"/>
          <p:cNvSpPr>
            <a:spLocks noGrp="1" noChangeArrowheads="1"/>
          </p:cNvSpPr>
          <p:nvPr>
            <p:ph sz="quarter" idx="1"/>
          </p:nvPr>
        </p:nvSpPr>
        <p:spPr>
          <a:xfrm>
            <a:off x="685800" y="1981200"/>
            <a:ext cx="8123238" cy="4114800"/>
          </a:xfrm>
        </p:spPr>
        <p:txBody>
          <a:bodyPr/>
          <a:lstStyle/>
          <a:p>
            <a:r>
              <a:rPr lang="en-US" altLang="en-US" dirty="0" smtClean="0"/>
              <a:t>Demonstrating accountability and stewardship</a:t>
            </a:r>
          </a:p>
          <a:p>
            <a:r>
              <a:rPr lang="en-US" altLang="en-US" dirty="0" smtClean="0"/>
              <a:t>Determining financial condition</a:t>
            </a:r>
          </a:p>
          <a:p>
            <a:r>
              <a:rPr lang="en-US" altLang="en-US" dirty="0" smtClean="0"/>
              <a:t>Planning and budgeting</a:t>
            </a: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solidFill>
                  <a:srgbClr val="0062A9"/>
                </a:solidFill>
              </a:rPr>
              <a:t>Objectives of Fund Accounting</a:t>
            </a:r>
          </a:p>
        </p:txBody>
      </p:sp>
      <p:sp>
        <p:nvSpPr>
          <p:cNvPr id="22531" name="Rectangle 3"/>
          <p:cNvSpPr>
            <a:spLocks noGrp="1" noChangeArrowheads="1"/>
          </p:cNvSpPr>
          <p:nvPr>
            <p:ph sz="quarter" idx="1"/>
          </p:nvPr>
        </p:nvSpPr>
        <p:spPr>
          <a:xfrm>
            <a:off x="533400" y="1828800"/>
            <a:ext cx="8275638" cy="4267200"/>
          </a:xfrm>
        </p:spPr>
        <p:txBody>
          <a:bodyPr/>
          <a:lstStyle/>
          <a:p>
            <a:r>
              <a:rPr lang="en-US" altLang="en-US" dirty="0" smtClean="0"/>
              <a:t>Evaluating organizational and managerial performance</a:t>
            </a:r>
          </a:p>
          <a:p>
            <a:r>
              <a:rPr lang="en-US" altLang="en-US" dirty="0" smtClean="0"/>
              <a:t>Determining/forecasting cash flow</a:t>
            </a:r>
          </a:p>
          <a:p>
            <a:r>
              <a:rPr lang="en-US" altLang="en-US" dirty="0" smtClean="0"/>
              <a:t>Communication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solidFill>
                  <a:srgbClr val="0062A9"/>
                </a:solidFill>
              </a:rPr>
              <a:t>Definitions</a:t>
            </a:r>
          </a:p>
        </p:txBody>
      </p:sp>
      <p:sp>
        <p:nvSpPr>
          <p:cNvPr id="24579" name="Rectangle 3"/>
          <p:cNvSpPr txBox="1">
            <a:spLocks noChangeArrowheads="1"/>
          </p:cNvSpPr>
          <p:nvPr/>
        </p:nvSpPr>
        <p:spPr bwMode="auto">
          <a:xfrm>
            <a:off x="911225" y="1798468"/>
            <a:ext cx="7315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0070C0"/>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DEA40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464646"/>
              </a:buClr>
              <a:buChar char="•"/>
              <a:defRPr>
                <a:solidFill>
                  <a:schemeClr val="tx1"/>
                </a:solidFill>
                <a:latin typeface="Georgia" panose="02040502050405020303" pitchFamily="18" charset="0"/>
              </a:defRPr>
            </a:lvl5pPr>
            <a:lvl6pPr marL="1828800" indent="-228600" fontAlgn="base">
              <a:spcBef>
                <a:spcPct val="20000"/>
              </a:spcBef>
              <a:spcAft>
                <a:spcPct val="0"/>
              </a:spcAft>
              <a:buClr>
                <a:srgbClr val="464646"/>
              </a:buClr>
              <a:buChar char="•"/>
              <a:defRPr>
                <a:solidFill>
                  <a:schemeClr val="tx1"/>
                </a:solidFill>
                <a:latin typeface="Georgia" panose="02040502050405020303" pitchFamily="18" charset="0"/>
              </a:defRPr>
            </a:lvl6pPr>
            <a:lvl7pPr marL="2286000" indent="-228600" fontAlgn="base">
              <a:spcBef>
                <a:spcPct val="20000"/>
              </a:spcBef>
              <a:spcAft>
                <a:spcPct val="0"/>
              </a:spcAft>
              <a:buClr>
                <a:srgbClr val="464646"/>
              </a:buClr>
              <a:buChar char="•"/>
              <a:defRPr>
                <a:solidFill>
                  <a:schemeClr val="tx1"/>
                </a:solidFill>
                <a:latin typeface="Georgia" panose="02040502050405020303" pitchFamily="18" charset="0"/>
              </a:defRPr>
            </a:lvl7pPr>
            <a:lvl8pPr marL="2743200" indent="-228600" fontAlgn="base">
              <a:spcBef>
                <a:spcPct val="20000"/>
              </a:spcBef>
              <a:spcAft>
                <a:spcPct val="0"/>
              </a:spcAft>
              <a:buClr>
                <a:srgbClr val="464646"/>
              </a:buClr>
              <a:buChar char="•"/>
              <a:defRPr>
                <a:solidFill>
                  <a:schemeClr val="tx1"/>
                </a:solidFill>
                <a:latin typeface="Georgia" panose="02040502050405020303" pitchFamily="18" charset="0"/>
              </a:defRPr>
            </a:lvl8pPr>
            <a:lvl9pPr marL="3200400" indent="-228600" fontAlgn="base">
              <a:spcBef>
                <a:spcPct val="20000"/>
              </a:spcBef>
              <a:spcAft>
                <a:spcPct val="0"/>
              </a:spcAft>
              <a:buClr>
                <a:srgbClr val="464646"/>
              </a:buClr>
              <a:buChar char="•"/>
              <a:defRPr>
                <a:solidFill>
                  <a:schemeClr val="tx1"/>
                </a:solidFill>
                <a:latin typeface="Georgia" panose="02040502050405020303" pitchFamily="18" charset="0"/>
              </a:defRPr>
            </a:lvl9pPr>
          </a:lstStyle>
          <a:p>
            <a:pPr eaLnBrk="1" hangingPunct="1">
              <a:buFont typeface="Wingdings" panose="05000000000000000000" pitchFamily="2" charset="2"/>
              <a:buNone/>
            </a:pPr>
            <a:r>
              <a:rPr lang="en-US" altLang="en-US" u="sng" dirty="0"/>
              <a:t>Fund</a:t>
            </a:r>
            <a:r>
              <a:rPr lang="en-US" altLang="en-US" dirty="0"/>
              <a:t>:  A fund is a segregation of resources established to control and monitor resources and to help ensure and demonstrate compliance with legal/administrative requirements.</a:t>
            </a:r>
          </a:p>
        </p:txBody>
      </p:sp>
      <p:graphicFrame>
        <p:nvGraphicFramePr>
          <p:cNvPr id="24580" name="Object 7"/>
          <p:cNvGraphicFramePr>
            <a:graphicFrameLocks noChangeAspect="1"/>
          </p:cNvGraphicFramePr>
          <p:nvPr/>
        </p:nvGraphicFramePr>
        <p:xfrm>
          <a:off x="6650038" y="4648200"/>
          <a:ext cx="1808162" cy="1073150"/>
        </p:xfrm>
        <a:graphic>
          <a:graphicData uri="http://schemas.openxmlformats.org/presentationml/2006/ole">
            <mc:AlternateContent xmlns:mc="http://schemas.openxmlformats.org/markup-compatibility/2006">
              <mc:Choice xmlns:v="urn:schemas-microsoft-com:vml" Requires="v">
                <p:oleObj spid="_x0000_s24593" name="Clip" r:id="rId3" imgW="1808683" imgH="1072591" progId="MS_ClipArt_Gallery.2">
                  <p:embed/>
                </p:oleObj>
              </mc:Choice>
              <mc:Fallback>
                <p:oleObj name="Clip" r:id="rId3" imgW="1808683" imgH="1072591" progId="MS_ClipArt_Gallery.2">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0038" y="4648200"/>
                        <a:ext cx="1808162" cy="107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838200" y="-307975"/>
            <a:ext cx="7010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en-US" sz="3300">
                <a:solidFill>
                  <a:srgbClr val="0062A9"/>
                </a:solidFill>
                <a:latin typeface="Georgia" panose="02040502050405020303" pitchFamily="18" charset="0"/>
              </a:rPr>
              <a:t>Definitions</a:t>
            </a:r>
          </a:p>
        </p:txBody>
      </p:sp>
      <p:sp>
        <p:nvSpPr>
          <p:cNvPr id="25603" name="Rectangle 26"/>
          <p:cNvSpPr txBox="1">
            <a:spLocks noChangeArrowheads="1"/>
          </p:cNvSpPr>
          <p:nvPr/>
        </p:nvSpPr>
        <p:spPr bwMode="auto">
          <a:xfrm>
            <a:off x="831850" y="1828800"/>
            <a:ext cx="701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0070C0"/>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DEA40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464646"/>
              </a:buClr>
              <a:buChar char="•"/>
              <a:defRPr>
                <a:solidFill>
                  <a:schemeClr val="tx1"/>
                </a:solidFill>
                <a:latin typeface="Georgia" panose="02040502050405020303" pitchFamily="18" charset="0"/>
              </a:defRPr>
            </a:lvl5pPr>
            <a:lvl6pPr marL="1828800" indent="-228600" fontAlgn="base">
              <a:spcBef>
                <a:spcPct val="20000"/>
              </a:spcBef>
              <a:spcAft>
                <a:spcPct val="0"/>
              </a:spcAft>
              <a:buClr>
                <a:srgbClr val="464646"/>
              </a:buClr>
              <a:buChar char="•"/>
              <a:defRPr>
                <a:solidFill>
                  <a:schemeClr val="tx1"/>
                </a:solidFill>
                <a:latin typeface="Georgia" panose="02040502050405020303" pitchFamily="18" charset="0"/>
              </a:defRPr>
            </a:lvl6pPr>
            <a:lvl7pPr marL="2286000" indent="-228600" fontAlgn="base">
              <a:spcBef>
                <a:spcPct val="20000"/>
              </a:spcBef>
              <a:spcAft>
                <a:spcPct val="0"/>
              </a:spcAft>
              <a:buClr>
                <a:srgbClr val="464646"/>
              </a:buClr>
              <a:buChar char="•"/>
              <a:defRPr>
                <a:solidFill>
                  <a:schemeClr val="tx1"/>
                </a:solidFill>
                <a:latin typeface="Georgia" panose="02040502050405020303" pitchFamily="18" charset="0"/>
              </a:defRPr>
            </a:lvl7pPr>
            <a:lvl8pPr marL="2743200" indent="-228600" fontAlgn="base">
              <a:spcBef>
                <a:spcPct val="20000"/>
              </a:spcBef>
              <a:spcAft>
                <a:spcPct val="0"/>
              </a:spcAft>
              <a:buClr>
                <a:srgbClr val="464646"/>
              </a:buClr>
              <a:buChar char="•"/>
              <a:defRPr>
                <a:solidFill>
                  <a:schemeClr val="tx1"/>
                </a:solidFill>
                <a:latin typeface="Georgia" panose="02040502050405020303" pitchFamily="18" charset="0"/>
              </a:defRPr>
            </a:lvl8pPr>
            <a:lvl9pPr marL="3200400" indent="-228600" fontAlgn="base">
              <a:spcBef>
                <a:spcPct val="20000"/>
              </a:spcBef>
              <a:spcAft>
                <a:spcPct val="0"/>
              </a:spcAft>
              <a:buClr>
                <a:srgbClr val="464646"/>
              </a:buClr>
              <a:buChar char="•"/>
              <a:defRPr>
                <a:solidFill>
                  <a:schemeClr val="tx1"/>
                </a:solidFill>
                <a:latin typeface="Georgia" panose="02040502050405020303" pitchFamily="18" charset="0"/>
              </a:defRPr>
            </a:lvl9pPr>
          </a:lstStyle>
          <a:p>
            <a:pPr eaLnBrk="1" hangingPunct="1"/>
            <a:r>
              <a:rPr lang="en-US" altLang="en-US" u="sng"/>
              <a:t>Fund Balance</a:t>
            </a:r>
            <a:r>
              <a:rPr lang="en-US" altLang="en-US"/>
              <a:t>: Equity within a fund.</a:t>
            </a:r>
          </a:p>
          <a:p>
            <a:pPr eaLnBrk="1" hangingPunct="1">
              <a:buFont typeface="Wingdings" panose="05000000000000000000" pitchFamily="2" charset="2"/>
              <a:buNone/>
            </a:pPr>
            <a:r>
              <a:rPr lang="en-US" altLang="en-US"/>
              <a:t>	Assets = Liabilities + Fund Equity</a:t>
            </a:r>
          </a:p>
          <a:p>
            <a:pPr eaLnBrk="1" hangingPunct="1">
              <a:buFont typeface="Wingdings" panose="05000000000000000000" pitchFamily="2" charset="2"/>
              <a:buNone/>
            </a:pPr>
            <a:endParaRPr lang="en-US" altLang="en-US" sz="900"/>
          </a:p>
          <a:p>
            <a:pPr eaLnBrk="1" hangingPunct="1">
              <a:buFont typeface="Wingdings" panose="05000000000000000000" pitchFamily="2" charset="2"/>
              <a:buNone/>
            </a:pPr>
            <a:r>
              <a:rPr lang="en-US" altLang="en-US"/>
              <a:t>	 </a:t>
            </a:r>
            <a:r>
              <a:rPr lang="en-US" altLang="en-US" sz="2300"/>
              <a:t>Fund Assets – Fund Liabilities = Fund Balance</a:t>
            </a:r>
          </a:p>
          <a:p>
            <a:pPr eaLnBrk="1" hangingPunct="1">
              <a:buFont typeface="Wingdings" panose="05000000000000000000" pitchFamily="2" charset="2"/>
              <a:buNone/>
            </a:pPr>
            <a:endParaRPr lang="en-US" altLang="en-US" sz="2000"/>
          </a:p>
          <a:p>
            <a:pPr eaLnBrk="1" hangingPunct="1">
              <a:buFont typeface="Wingdings" panose="05000000000000000000" pitchFamily="2" charset="2"/>
              <a:buNone/>
            </a:pPr>
            <a:r>
              <a:rPr lang="en-US" altLang="en-US" sz="2400"/>
              <a:t>	  </a:t>
            </a:r>
            <a:r>
              <a:rPr lang="en-US" altLang="en-US" sz="2300"/>
              <a:t>Assets – Claims Against Assets = Fund Balance</a:t>
            </a:r>
          </a:p>
          <a:p>
            <a:pPr eaLnBrk="1" hangingPunct="1">
              <a:buFont typeface="Wingdings" panose="05000000000000000000" pitchFamily="2" charset="2"/>
              <a:buNone/>
            </a:pPr>
            <a:endParaRPr lang="en-US" altLang="en-US" sz="2000"/>
          </a:p>
          <a:p>
            <a:pPr eaLnBrk="1" hangingPunct="1"/>
            <a:r>
              <a:rPr lang="en-US" altLang="en-US"/>
              <a:t>The fund balance may also be known as Net Assets, Capital, or Net Worth.</a:t>
            </a:r>
          </a:p>
          <a:p>
            <a:pPr eaLnBrk="1" hangingPunct="1">
              <a:buFont typeface="Wingdings" panose="05000000000000000000" pitchFamily="2" charset="2"/>
              <a:buNone/>
            </a:pPr>
            <a:endParaRPr lang="en-US" altLang="en-US" sz="2300"/>
          </a:p>
        </p:txBody>
      </p:sp>
      <p:graphicFrame>
        <p:nvGraphicFramePr>
          <p:cNvPr id="6" name="Group 34"/>
          <p:cNvGraphicFramePr>
            <a:graphicFrameLocks noGrp="1"/>
          </p:cNvGraphicFramePr>
          <p:nvPr/>
        </p:nvGraphicFramePr>
        <p:xfrm>
          <a:off x="1143000" y="2971800"/>
          <a:ext cx="6553200" cy="533400"/>
        </p:xfrm>
        <a:graphic>
          <a:graphicData uri="http://schemas.openxmlformats.org/drawingml/2006/table">
            <a:tbl>
              <a:tblPr/>
              <a:tblGrid>
                <a:gridCol w="6553200"/>
              </a:tblGrid>
              <a:tr h="5334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itchFamily="2" charset="2"/>
                        <a:buNone/>
                        <a:tabLst/>
                      </a:pPr>
                      <a:endParaRPr kumimoji="0" lang="en-US" sz="2400" b="0" i="0" u="none" strike="noStrike" cap="none" normalizeH="0" baseline="0" dirty="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Group 41"/>
          <p:cNvGraphicFramePr>
            <a:graphicFrameLocks noGrp="1"/>
          </p:cNvGraphicFramePr>
          <p:nvPr/>
        </p:nvGraphicFramePr>
        <p:xfrm>
          <a:off x="1143000" y="3810000"/>
          <a:ext cx="6553200" cy="533400"/>
        </p:xfrm>
        <a:graphic>
          <a:graphicData uri="http://schemas.openxmlformats.org/drawingml/2006/table">
            <a:tbl>
              <a:tblPr/>
              <a:tblGrid>
                <a:gridCol w="6553200"/>
              </a:tblGrid>
              <a:tr h="5334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itchFamily="2" charset="2"/>
                        <a:buNone/>
                        <a:tabLst/>
                      </a:pPr>
                      <a:endParaRPr kumimoji="0" lang="en-US" sz="2400" b="0" i="0" u="none" strike="noStrike" cap="none" normalizeH="0" baseline="0" dirty="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solidFill>
                  <a:srgbClr val="0062A9"/>
                </a:solidFill>
              </a:rPr>
              <a:t>Chart of Accounts</a:t>
            </a:r>
          </a:p>
        </p:txBody>
      </p:sp>
      <p:sp>
        <p:nvSpPr>
          <p:cNvPr id="26627" name="Rectangle 3"/>
          <p:cNvSpPr>
            <a:spLocks noGrp="1" noChangeArrowheads="1"/>
          </p:cNvSpPr>
          <p:nvPr>
            <p:ph sz="quarter" idx="1"/>
          </p:nvPr>
        </p:nvSpPr>
        <p:spPr>
          <a:xfrm>
            <a:off x="304800" y="1524000"/>
            <a:ext cx="8504238" cy="4572000"/>
          </a:xfrm>
        </p:spPr>
        <p:txBody>
          <a:bodyPr/>
          <a:lstStyle/>
          <a:p>
            <a:r>
              <a:rPr lang="en-US" altLang="en-US" smtClean="0"/>
              <a:t>How do we track the sources and uses of funds?</a:t>
            </a:r>
          </a:p>
        </p:txBody>
      </p:sp>
      <p:pic>
        <p:nvPicPr>
          <p:cNvPr id="26628" name="Picture 85" descr="BS002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2800" y="2819400"/>
            <a:ext cx="2387600"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UCSB Template">
  <a:themeElements>
    <a:clrScheme name="Custom 1">
      <a:dk1>
        <a:srgbClr val="003760"/>
      </a:dk1>
      <a:lt1>
        <a:sysClr val="window" lastClr="FFFFFF"/>
      </a:lt1>
      <a:dk2>
        <a:srgbClr val="003760"/>
      </a:dk2>
      <a:lt2>
        <a:srgbClr val="FFECB6"/>
      </a:lt2>
      <a:accent1>
        <a:srgbClr val="0070C0"/>
      </a:accent1>
      <a:accent2>
        <a:srgbClr val="DEA400"/>
      </a:accent2>
      <a:accent3>
        <a:srgbClr val="0070C0"/>
      </a:accent3>
      <a:accent4>
        <a:srgbClr val="DEA400"/>
      </a:accent4>
      <a:accent5>
        <a:srgbClr val="464646"/>
      </a:accent5>
      <a:accent6>
        <a:srgbClr val="DEA400"/>
      </a:accent6>
      <a:hlink>
        <a:srgbClr val="464646"/>
      </a:hlink>
      <a:folHlink>
        <a:srgbClr val="DEA4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TotalTime>
  <Words>1348</Words>
  <Application>Microsoft Office PowerPoint</Application>
  <PresentationFormat>On-screen Show (4:3)</PresentationFormat>
  <Paragraphs>270</Paragraphs>
  <Slides>37</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6" baseType="lpstr">
      <vt:lpstr>Arial</vt:lpstr>
      <vt:lpstr>Georgia</vt:lpstr>
      <vt:lpstr>Tahoma</vt:lpstr>
      <vt:lpstr>Times New Roman</vt:lpstr>
      <vt:lpstr>Wingdings</vt:lpstr>
      <vt:lpstr>Wingdings 2</vt:lpstr>
      <vt:lpstr>UCSB Template</vt:lpstr>
      <vt:lpstr>Clip</vt:lpstr>
      <vt:lpstr>Microsoft Excel Worksheet</vt:lpstr>
      <vt:lpstr>Fund Accounting</vt:lpstr>
      <vt:lpstr>Agenda</vt:lpstr>
      <vt:lpstr>Goals</vt:lpstr>
      <vt:lpstr>What is Fund Accounting?</vt:lpstr>
      <vt:lpstr>Objectives of Fund Accounting</vt:lpstr>
      <vt:lpstr>Objectives of Fund Accounting</vt:lpstr>
      <vt:lpstr>Definitions</vt:lpstr>
      <vt:lpstr>PowerPoint Presentation</vt:lpstr>
      <vt:lpstr>Chart of Accounts</vt:lpstr>
      <vt:lpstr>Object Code 7200</vt:lpstr>
      <vt:lpstr>BIG Picture of UC Financials</vt:lpstr>
      <vt:lpstr>PowerPoint Presentation</vt:lpstr>
      <vt:lpstr>Fund Groups</vt:lpstr>
      <vt:lpstr>Current Fund</vt:lpstr>
      <vt:lpstr>Current Fund</vt:lpstr>
      <vt:lpstr>Current Fund</vt:lpstr>
      <vt:lpstr>Current Fund</vt:lpstr>
      <vt:lpstr>Scenario #1</vt:lpstr>
      <vt:lpstr>Plant Fund</vt:lpstr>
      <vt:lpstr>Plant Fund</vt:lpstr>
      <vt:lpstr>Plant Fund</vt:lpstr>
      <vt:lpstr>Discussion #1</vt:lpstr>
      <vt:lpstr>Endowment &amp; Similar Funds</vt:lpstr>
      <vt:lpstr>Endowment &amp; Similar Funds</vt:lpstr>
      <vt:lpstr>Annuity &amp; Life Income Funds</vt:lpstr>
      <vt:lpstr>Annuity &amp; Life Income Funds</vt:lpstr>
      <vt:lpstr>Scenario #2</vt:lpstr>
      <vt:lpstr>Loan Fund</vt:lpstr>
      <vt:lpstr>Agency Fund</vt:lpstr>
      <vt:lpstr>Agency Fund</vt:lpstr>
      <vt:lpstr>Agency Fund</vt:lpstr>
      <vt:lpstr>Agency Fund</vt:lpstr>
      <vt:lpstr>Budgeting</vt:lpstr>
      <vt:lpstr>Budgeting</vt:lpstr>
      <vt:lpstr>Encumbrances</vt:lpstr>
      <vt:lpstr>Encumbrances</vt:lpstr>
      <vt:lpstr>PowerPoint Presentation</vt:lpstr>
    </vt:vector>
  </TitlesOfParts>
  <Company>UC Santa Barbara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 Accounting</dc:title>
  <dc:creator>Alexandra Cugnier</dc:creator>
  <cp:lastModifiedBy>Alexandra Cugnier</cp:lastModifiedBy>
  <cp:revision>15</cp:revision>
  <cp:lastPrinted>2016-10-21T20:46:13Z</cp:lastPrinted>
  <dcterms:created xsi:type="dcterms:W3CDTF">2016-10-18T15:19:03Z</dcterms:created>
  <dcterms:modified xsi:type="dcterms:W3CDTF">2016-10-21T21:07:23Z</dcterms:modified>
</cp:coreProperties>
</file>