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handoutMasterIdLst>
    <p:handoutMasterId r:id="rId84"/>
  </p:handoutMasterIdLst>
  <p:sldIdLst>
    <p:sldId id="256" r:id="rId3"/>
    <p:sldId id="294" r:id="rId4"/>
    <p:sldId id="336" r:id="rId5"/>
    <p:sldId id="349" r:id="rId6"/>
    <p:sldId id="258" r:id="rId7"/>
    <p:sldId id="261" r:id="rId8"/>
    <p:sldId id="263" r:id="rId9"/>
    <p:sldId id="289" r:id="rId10"/>
    <p:sldId id="299" r:id="rId11"/>
    <p:sldId id="291" r:id="rId12"/>
    <p:sldId id="292" r:id="rId13"/>
    <p:sldId id="350" r:id="rId14"/>
    <p:sldId id="269" r:id="rId15"/>
    <p:sldId id="271" r:id="rId16"/>
    <p:sldId id="280" r:id="rId17"/>
    <p:sldId id="272" r:id="rId18"/>
    <p:sldId id="273" r:id="rId19"/>
    <p:sldId id="274" r:id="rId20"/>
    <p:sldId id="290" r:id="rId21"/>
    <p:sldId id="276" r:id="rId22"/>
    <p:sldId id="277" r:id="rId23"/>
    <p:sldId id="281" r:id="rId24"/>
    <p:sldId id="370" r:id="rId25"/>
    <p:sldId id="367" r:id="rId26"/>
    <p:sldId id="275" r:id="rId27"/>
    <p:sldId id="351" r:id="rId28"/>
    <p:sldId id="300" r:id="rId29"/>
    <p:sldId id="301" r:id="rId30"/>
    <p:sldId id="302" r:id="rId31"/>
    <p:sldId id="303" r:id="rId32"/>
    <p:sldId id="304" r:id="rId33"/>
    <p:sldId id="305" r:id="rId34"/>
    <p:sldId id="306" r:id="rId35"/>
    <p:sldId id="307" r:id="rId36"/>
    <p:sldId id="308" r:id="rId37"/>
    <p:sldId id="347" r:id="rId38"/>
    <p:sldId id="283" r:id="rId39"/>
    <p:sldId id="357" r:id="rId40"/>
    <p:sldId id="365" r:id="rId41"/>
    <p:sldId id="282" r:id="rId42"/>
    <p:sldId id="352" r:id="rId43"/>
    <p:sldId id="310" r:id="rId44"/>
    <p:sldId id="311" r:id="rId45"/>
    <p:sldId id="312" r:id="rId46"/>
    <p:sldId id="313" r:id="rId47"/>
    <p:sldId id="314" r:id="rId48"/>
    <p:sldId id="358" r:id="rId49"/>
    <p:sldId id="317" r:id="rId50"/>
    <p:sldId id="319" r:id="rId51"/>
    <p:sldId id="359" r:id="rId52"/>
    <p:sldId id="316" r:id="rId53"/>
    <p:sldId id="320" r:id="rId54"/>
    <p:sldId id="360" r:id="rId55"/>
    <p:sldId id="321" r:id="rId56"/>
    <p:sldId id="361" r:id="rId57"/>
    <p:sldId id="362" r:id="rId58"/>
    <p:sldId id="324" r:id="rId59"/>
    <p:sldId id="368" r:id="rId60"/>
    <p:sldId id="325" r:id="rId61"/>
    <p:sldId id="326" r:id="rId62"/>
    <p:sldId id="327" r:id="rId63"/>
    <p:sldId id="353" r:id="rId64"/>
    <p:sldId id="346" r:id="rId65"/>
    <p:sldId id="332" r:id="rId66"/>
    <p:sldId id="354" r:id="rId67"/>
    <p:sldId id="333" r:id="rId68"/>
    <p:sldId id="363" r:id="rId69"/>
    <p:sldId id="364" r:id="rId70"/>
    <p:sldId id="355" r:id="rId71"/>
    <p:sldId id="339" r:id="rId72"/>
    <p:sldId id="331" r:id="rId73"/>
    <p:sldId id="335" r:id="rId74"/>
    <p:sldId id="330" r:id="rId75"/>
    <p:sldId id="340" r:id="rId76"/>
    <p:sldId id="341" r:id="rId77"/>
    <p:sldId id="342" r:id="rId78"/>
    <p:sldId id="369" r:id="rId79"/>
    <p:sldId id="343" r:id="rId80"/>
    <p:sldId id="344" r:id="rId81"/>
    <p:sldId id="345" r:id="rId82"/>
    <p:sldId id="356" r:id="rId8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4681" autoAdjust="0"/>
  </p:normalViewPr>
  <p:slideViewPr>
    <p:cSldViewPr snapToGrid="0">
      <p:cViewPr varScale="1">
        <p:scale>
          <a:sx n="80" d="100"/>
          <a:sy n="80" d="100"/>
        </p:scale>
        <p:origin x="12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14C7A2E-DA24-4DBC-BC55-531FEADFF154}" type="datetimeFigureOut">
              <a:rPr lang="en-US" smtClean="0"/>
              <a:t>5/31/2018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8DA9B0C5-DF45-4640-B0DE-5B14D043E761}" type="slidenum">
              <a:rPr lang="en-US" smtClean="0"/>
              <a:t>‹#›</a:t>
            </a:fld>
            <a:endParaRPr lang="en-US"/>
          </a:p>
        </p:txBody>
      </p:sp>
    </p:spTree>
    <p:extLst>
      <p:ext uri="{BB962C8B-B14F-4D97-AF65-F5344CB8AC3E}">
        <p14:creationId xmlns:p14="http://schemas.microsoft.com/office/powerpoint/2010/main" val="18669287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34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100559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427455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101453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388847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147120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59DD71-81B2-41CD-A712-004EE10C7D36}"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75748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59DD71-81B2-41CD-A712-004EE10C7D36}"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2700808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59DD71-81B2-41CD-A712-004EE10C7D36}"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4178187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9DD71-81B2-41CD-A712-004EE10C7D36}"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1709737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59DD71-81B2-41CD-A712-004EE10C7D36}"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365057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2553658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59DD71-81B2-41CD-A712-004EE10C7D36}"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3598457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1927285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373172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59DD71-81B2-41CD-A712-004EE10C7D36}"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1EB8-14CF-4CFD-9070-23ED247BDF7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71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59DD71-81B2-41CD-A712-004EE10C7D36}"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72766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59DD71-81B2-41CD-A712-004EE10C7D36}"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309496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59DD71-81B2-41CD-A712-004EE10C7D36}"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411154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59DD71-81B2-41CD-A712-004EE10C7D36}" type="datetimeFigureOut">
              <a:rPr lang="en-US" smtClean="0"/>
              <a:t>5/31/2018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206989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59DD71-81B2-41CD-A712-004EE10C7D36}" type="datetimeFigureOut">
              <a:rPr lang="en-US" smtClean="0"/>
              <a:t>5/31/2018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CB1EB8-14CF-4CFD-9070-23ED247BDF70}" type="slidenum">
              <a:rPr lang="en-US" smtClean="0"/>
              <a:t>‹#›</a:t>
            </a:fld>
            <a:endParaRPr lang="en-US"/>
          </a:p>
        </p:txBody>
      </p:sp>
    </p:spTree>
    <p:extLst>
      <p:ext uri="{BB962C8B-B14F-4D97-AF65-F5344CB8AC3E}">
        <p14:creationId xmlns:p14="http://schemas.microsoft.com/office/powerpoint/2010/main" val="372524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59DD71-81B2-41CD-A712-004EE10C7D36}"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1EB8-14CF-4CFD-9070-23ED247BDF70}" type="slidenum">
              <a:rPr lang="en-US" smtClean="0"/>
              <a:t>‹#›</a:t>
            </a:fld>
            <a:endParaRPr lang="en-US"/>
          </a:p>
        </p:txBody>
      </p:sp>
    </p:spTree>
    <p:extLst>
      <p:ext uri="{BB962C8B-B14F-4D97-AF65-F5344CB8AC3E}">
        <p14:creationId xmlns:p14="http://schemas.microsoft.com/office/powerpoint/2010/main" val="83859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59DD71-81B2-41CD-A712-004EE10C7D36}" type="datetimeFigureOut">
              <a:rPr lang="en-US" smtClean="0"/>
              <a:t>5/31/2018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CB1EB8-14CF-4CFD-9070-23ED247BDF7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795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9DD71-81B2-41CD-A712-004EE10C7D36}" type="datetimeFigureOut">
              <a:rPr lang="en-US" smtClean="0"/>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B1EB8-14CF-4CFD-9070-23ED247BDF70}" type="slidenum">
              <a:rPr lang="en-US" smtClean="0"/>
              <a:t>‹#›</a:t>
            </a:fld>
            <a:endParaRPr lang="en-US"/>
          </a:p>
        </p:txBody>
      </p:sp>
    </p:spTree>
    <p:extLst>
      <p:ext uri="{BB962C8B-B14F-4D97-AF65-F5344CB8AC3E}">
        <p14:creationId xmlns:p14="http://schemas.microsoft.com/office/powerpoint/2010/main" val="2903736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Staffing List Reconciliation</a:t>
            </a:r>
            <a:r>
              <a:rPr lang="en-US" sz="4000" dirty="0"/>
              <a:t/>
            </a:r>
            <a:br>
              <a:rPr lang="en-US" sz="4000" dirty="0"/>
            </a:br>
            <a:r>
              <a:rPr lang="en-US" sz="4000" dirty="0" smtClean="0"/>
              <a:t>	Focus on Sub 1</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157" y="5010573"/>
            <a:ext cx="2853489" cy="1252365"/>
          </a:xfrm>
          <a:prstGeom prst="rect">
            <a:avLst/>
          </a:prstGeom>
        </p:spPr>
      </p:pic>
    </p:spTree>
    <p:extLst>
      <p:ext uri="{BB962C8B-B14F-4D97-AF65-F5344CB8AC3E}">
        <p14:creationId xmlns:p14="http://schemas.microsoft.com/office/powerpoint/2010/main" val="2711385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94" y="362314"/>
            <a:ext cx="10313812" cy="6038709"/>
          </a:xfrm>
          <a:prstGeom prst="rect">
            <a:avLst/>
          </a:prstGeom>
        </p:spPr>
      </p:pic>
      <p:sp>
        <p:nvSpPr>
          <p:cNvPr id="5" name="TextBox 4"/>
          <p:cNvSpPr txBox="1"/>
          <p:nvPr/>
        </p:nvSpPr>
        <p:spPr>
          <a:xfrm>
            <a:off x="8662738" y="5642349"/>
            <a:ext cx="2237873" cy="369332"/>
          </a:xfrm>
          <a:prstGeom prst="rect">
            <a:avLst/>
          </a:prstGeom>
          <a:noFill/>
          <a:ln w="28575">
            <a:solidFill>
              <a:srgbClr val="92D050"/>
            </a:solidFill>
          </a:ln>
        </p:spPr>
        <p:txBody>
          <a:bodyPr wrap="square" rtlCol="0">
            <a:spAutoFit/>
          </a:bodyPr>
          <a:lstStyle/>
          <a:p>
            <a:r>
              <a:rPr lang="en-US" i="1" dirty="0">
                <a:solidFill>
                  <a:srgbClr val="00B050"/>
                </a:solidFill>
              </a:rPr>
              <a:t>Balanced Staffing List</a:t>
            </a:r>
          </a:p>
        </p:txBody>
      </p:sp>
    </p:spTree>
    <p:extLst>
      <p:ext uri="{BB962C8B-B14F-4D97-AF65-F5344CB8AC3E}">
        <p14:creationId xmlns:p14="http://schemas.microsoft.com/office/powerpoint/2010/main" val="341176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11" y="529390"/>
            <a:ext cx="10805179" cy="5835315"/>
          </a:xfrm>
          <a:prstGeom prst="rect">
            <a:avLst/>
          </a:prstGeom>
        </p:spPr>
      </p:pic>
      <p:sp>
        <p:nvSpPr>
          <p:cNvPr id="5" name="TextBox 4"/>
          <p:cNvSpPr txBox="1"/>
          <p:nvPr/>
        </p:nvSpPr>
        <p:spPr>
          <a:xfrm>
            <a:off x="8635074" y="5557202"/>
            <a:ext cx="2863516" cy="369332"/>
          </a:xfrm>
          <a:prstGeom prst="rect">
            <a:avLst/>
          </a:prstGeom>
          <a:noFill/>
          <a:ln w="28575">
            <a:solidFill>
              <a:srgbClr val="FF0000"/>
            </a:solidFill>
          </a:ln>
        </p:spPr>
        <p:txBody>
          <a:bodyPr wrap="square" rtlCol="0">
            <a:spAutoFit/>
          </a:bodyPr>
          <a:lstStyle/>
          <a:p>
            <a:r>
              <a:rPr lang="en-US" i="1" dirty="0">
                <a:solidFill>
                  <a:srgbClr val="FF0000"/>
                </a:solidFill>
              </a:rPr>
              <a:t>Out of Balance Staffing List</a:t>
            </a:r>
          </a:p>
        </p:txBody>
      </p:sp>
    </p:spTree>
    <p:extLst>
      <p:ext uri="{BB962C8B-B14F-4D97-AF65-F5344CB8AC3E}">
        <p14:creationId xmlns:p14="http://schemas.microsoft.com/office/powerpoint/2010/main" val="4196666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3" name="Content Placeholder 2"/>
          <p:cNvSpPr>
            <a:spLocks noGrp="1"/>
          </p:cNvSpPr>
          <p:nvPr>
            <p:ph sz="half" idx="1"/>
          </p:nvPr>
        </p:nvSpPr>
        <p:spPr>
          <a:xfrm>
            <a:off x="1097281" y="1766327"/>
            <a:ext cx="2945332" cy="4023360"/>
          </a:xfrm>
        </p:spPr>
        <p:txBody>
          <a:bodyPr/>
          <a:lstStyle/>
          <a:p>
            <a:r>
              <a:rPr lang="en-US" b="1" dirty="0" smtClean="0">
                <a:solidFill>
                  <a:schemeClr val="bg1">
                    <a:lumMod val="75000"/>
                  </a:schemeClr>
                </a:solidFill>
              </a:rPr>
              <a:t>1) </a:t>
            </a:r>
            <a:r>
              <a:rPr lang="en-US" b="1" u="sng" dirty="0" smtClean="0">
                <a:solidFill>
                  <a:schemeClr val="bg1">
                    <a:lumMod val="75000"/>
                  </a:schemeClr>
                </a:solidFill>
              </a:rPr>
              <a:t>BASICS</a:t>
            </a:r>
          </a:p>
          <a:p>
            <a:pPr>
              <a:buFont typeface="Wingdings" panose="05000000000000000000" pitchFamily="2" charset="2"/>
              <a:buChar char="§"/>
            </a:pPr>
            <a:r>
              <a:rPr lang="en-US" dirty="0">
                <a:solidFill>
                  <a:schemeClr val="bg1">
                    <a:lumMod val="75000"/>
                  </a:schemeClr>
                </a:solidFill>
              </a:rPr>
              <a:t>What is </a:t>
            </a:r>
            <a:r>
              <a:rPr lang="en-US" dirty="0" smtClean="0">
                <a:solidFill>
                  <a:schemeClr val="bg1">
                    <a:lumMod val="75000"/>
                  </a:schemeClr>
                </a:solidFill>
              </a:rPr>
              <a:t>it and why have it?</a:t>
            </a:r>
          </a:p>
          <a:p>
            <a:pPr>
              <a:buFont typeface="Wingdings" panose="05000000000000000000" pitchFamily="2" charset="2"/>
              <a:buChar char="§"/>
            </a:pPr>
            <a:r>
              <a:rPr lang="en-US" dirty="0">
                <a:solidFill>
                  <a:schemeClr val="bg1">
                    <a:lumMod val="75000"/>
                  </a:schemeClr>
                </a:solidFill>
              </a:rPr>
              <a:t>What makes </a:t>
            </a:r>
            <a:r>
              <a:rPr lang="en-US" dirty="0" smtClean="0">
                <a:solidFill>
                  <a:schemeClr val="bg1">
                    <a:lumMod val="75000"/>
                  </a:schemeClr>
                </a:solidFill>
              </a:rPr>
              <a:t>it up?</a:t>
            </a:r>
            <a:endParaRPr lang="en-US" dirty="0">
              <a:solidFill>
                <a:schemeClr val="bg1">
                  <a:lumMod val="75000"/>
                </a:schemeClr>
              </a:solidFill>
            </a:endParaRPr>
          </a:p>
          <a:p>
            <a:pPr>
              <a:buFont typeface="Wingdings" panose="05000000000000000000" pitchFamily="2" charset="2"/>
              <a:buChar char="§"/>
            </a:pPr>
            <a:r>
              <a:rPr lang="en-US" dirty="0" smtClean="0">
                <a:solidFill>
                  <a:schemeClr val="bg1">
                    <a:lumMod val="75000"/>
                  </a:schemeClr>
                </a:solidFill>
              </a:rPr>
              <a:t>Balancing the Staffing List</a:t>
            </a:r>
            <a:endParaRPr lang="en-US" dirty="0">
              <a:solidFill>
                <a:schemeClr val="bg1">
                  <a:lumMod val="75000"/>
                </a:schemeClr>
              </a:solidFill>
            </a:endParaRPr>
          </a:p>
          <a:p>
            <a:endParaRPr lang="en-US" dirty="0"/>
          </a:p>
        </p:txBody>
      </p:sp>
      <p:sp>
        <p:nvSpPr>
          <p:cNvPr id="4" name="Content Placeholder 3"/>
          <p:cNvSpPr>
            <a:spLocks noGrp="1"/>
          </p:cNvSpPr>
          <p:nvPr>
            <p:ph sz="half" idx="2"/>
          </p:nvPr>
        </p:nvSpPr>
        <p:spPr>
          <a:xfrm>
            <a:off x="4141372" y="1759109"/>
            <a:ext cx="3262965" cy="4028263"/>
          </a:xfrm>
        </p:spPr>
        <p:txBody>
          <a:bodyPr/>
          <a:lstStyle/>
          <a:p>
            <a:r>
              <a:rPr lang="en-US" b="1" dirty="0" smtClean="0">
                <a:solidFill>
                  <a:schemeClr val="tx1"/>
                </a:solidFill>
              </a:rPr>
              <a:t>2) </a:t>
            </a:r>
            <a:r>
              <a:rPr lang="en-US" b="1" u="sng" dirty="0" smtClean="0">
                <a:solidFill>
                  <a:schemeClr val="tx1"/>
                </a:solidFill>
              </a:rPr>
              <a:t>TOOLS</a:t>
            </a:r>
          </a:p>
          <a:p>
            <a:pPr>
              <a:buFont typeface="Wingdings" panose="05000000000000000000" pitchFamily="2" charset="2"/>
              <a:buChar char="§"/>
            </a:pPr>
            <a:r>
              <a:rPr lang="en-US" dirty="0" smtClean="0">
                <a:solidFill>
                  <a:schemeClr val="tx1"/>
                </a:solidFill>
              </a:rPr>
              <a:t>Data Warehouse</a:t>
            </a:r>
          </a:p>
          <a:p>
            <a:pPr>
              <a:buFont typeface="Wingdings" panose="05000000000000000000" pitchFamily="2" charset="2"/>
              <a:buChar char="§"/>
            </a:pPr>
            <a:r>
              <a:rPr lang="en-US" dirty="0" smtClean="0">
                <a:solidFill>
                  <a:schemeClr val="tx1"/>
                </a:solidFill>
              </a:rPr>
              <a:t>Open Provision template</a:t>
            </a:r>
            <a:endParaRPr lang="en-US" dirty="0">
              <a:solidFill>
                <a:schemeClr val="tx1"/>
              </a:solidFill>
            </a:endParaRPr>
          </a:p>
          <a:p>
            <a:pPr>
              <a:buFont typeface="Wingdings" panose="05000000000000000000" pitchFamily="2" charset="2"/>
              <a:buChar char="§"/>
            </a:pPr>
            <a:r>
              <a:rPr lang="en-US" dirty="0" smtClean="0">
                <a:solidFill>
                  <a:schemeClr val="tx1"/>
                </a:solidFill>
              </a:rPr>
              <a:t>Transfer of Funds system</a:t>
            </a:r>
            <a:endParaRPr lang="en-US" dirty="0">
              <a:solidFill>
                <a:schemeClr val="tx1"/>
              </a:solidFill>
            </a:endParaRPr>
          </a:p>
          <a:p>
            <a:pPr>
              <a:buFont typeface="Wingdings" panose="05000000000000000000" pitchFamily="2" charset="2"/>
              <a:buChar char="§"/>
            </a:pPr>
            <a:r>
              <a:rPr lang="en-US" dirty="0" smtClean="0">
                <a:solidFill>
                  <a:schemeClr val="tx1"/>
                </a:solidFill>
              </a:rPr>
              <a:t>Costing Reports</a:t>
            </a:r>
          </a:p>
          <a:p>
            <a:pPr>
              <a:buFont typeface="Wingdings" panose="05000000000000000000" pitchFamily="2" charset="2"/>
              <a:buChar char="§"/>
            </a:pPr>
            <a:r>
              <a:rPr lang="en-US" dirty="0" smtClean="0">
                <a:solidFill>
                  <a:schemeClr val="tx1"/>
                </a:solidFill>
              </a:rPr>
              <a:t>Reconciliation Worksheet</a:t>
            </a:r>
          </a:p>
          <a:p>
            <a:pPr>
              <a:buFont typeface="Wingdings" panose="05000000000000000000" pitchFamily="2" charset="2"/>
              <a:buChar char="§"/>
            </a:pPr>
            <a:r>
              <a:rPr lang="en-US" dirty="0" smtClean="0">
                <a:solidFill>
                  <a:schemeClr val="tx1"/>
                </a:solidFill>
              </a:rPr>
              <a:t>Salary steps and ranges</a:t>
            </a:r>
            <a:endParaRPr lang="en-US" dirty="0">
              <a:solidFill>
                <a:schemeClr val="tx1"/>
              </a:solidFill>
            </a:endParaRPr>
          </a:p>
          <a:p>
            <a:pPr>
              <a:buFont typeface="Wingdings" panose="05000000000000000000" pitchFamily="2" charset="2"/>
              <a:buChar char="§"/>
            </a:pPr>
            <a:endParaRPr lang="en-US" dirty="0" smtClean="0">
              <a:solidFill>
                <a:schemeClr val="tx1"/>
              </a:solidFill>
            </a:endParaRPr>
          </a:p>
          <a:p>
            <a:endParaRPr lang="en-US" dirty="0"/>
          </a:p>
        </p:txBody>
      </p:sp>
      <p:sp>
        <p:nvSpPr>
          <p:cNvPr id="5" name="Content Placeholder 2"/>
          <p:cNvSpPr txBox="1">
            <a:spLocks/>
          </p:cNvSpPr>
          <p:nvPr/>
        </p:nvSpPr>
        <p:spPr>
          <a:xfrm>
            <a:off x="7652085" y="1778539"/>
            <a:ext cx="3380875" cy="42131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bg1">
                    <a:lumMod val="75000"/>
                  </a:schemeClr>
                </a:solidFill>
              </a:rPr>
              <a:t>3) </a:t>
            </a:r>
            <a:r>
              <a:rPr lang="en-US" b="1" u="sng" dirty="0" smtClean="0">
                <a:solidFill>
                  <a:schemeClr val="bg1">
                    <a:lumMod val="75000"/>
                  </a:schemeClr>
                </a:solidFill>
              </a:rPr>
              <a:t>SUB 1 TRANSACTIONS</a:t>
            </a:r>
            <a:endParaRPr lang="en-US" b="1" u="sng" dirty="0">
              <a:solidFill>
                <a:schemeClr val="bg1">
                  <a:lumMod val="75000"/>
                </a:schemeClr>
              </a:solidFill>
            </a:endParaRPr>
          </a:p>
          <a:p>
            <a:pPr>
              <a:buFont typeface="Wingdings" panose="05000000000000000000" pitchFamily="2" charset="2"/>
              <a:buChar char="§"/>
            </a:pPr>
            <a:r>
              <a:rPr lang="en-US" dirty="0">
                <a:solidFill>
                  <a:schemeClr val="bg1">
                    <a:lumMod val="75000"/>
                  </a:schemeClr>
                </a:solidFill>
              </a:rPr>
              <a:t>New hire</a:t>
            </a:r>
          </a:p>
          <a:p>
            <a:pPr>
              <a:buFont typeface="Wingdings" panose="05000000000000000000" pitchFamily="2" charset="2"/>
              <a:buChar char="§"/>
            </a:pPr>
            <a:r>
              <a:rPr lang="en-US" dirty="0">
                <a:solidFill>
                  <a:schemeClr val="bg1">
                    <a:lumMod val="75000"/>
                  </a:schemeClr>
                </a:solidFill>
              </a:rPr>
              <a:t>Separation or transfer</a:t>
            </a:r>
          </a:p>
          <a:p>
            <a:pPr>
              <a:buFont typeface="Wingdings" panose="05000000000000000000" pitchFamily="2" charset="2"/>
              <a:buChar char="§"/>
            </a:pPr>
            <a:r>
              <a:rPr lang="en-US" dirty="0">
                <a:solidFill>
                  <a:schemeClr val="bg1">
                    <a:lumMod val="75000"/>
                  </a:schemeClr>
                </a:solidFill>
              </a:rPr>
              <a:t>Reclassification</a:t>
            </a:r>
          </a:p>
          <a:p>
            <a:pPr>
              <a:buFont typeface="Wingdings" panose="05000000000000000000" pitchFamily="2" charset="2"/>
              <a:buChar char="§"/>
            </a:pPr>
            <a:r>
              <a:rPr lang="en-US" dirty="0">
                <a:solidFill>
                  <a:schemeClr val="bg1">
                    <a:lumMod val="75000"/>
                  </a:schemeClr>
                </a:solidFill>
              </a:rPr>
              <a:t>Equity adjustment</a:t>
            </a:r>
          </a:p>
          <a:p>
            <a:pPr>
              <a:buFont typeface="Wingdings" panose="05000000000000000000" pitchFamily="2" charset="2"/>
              <a:buChar char="§"/>
            </a:pPr>
            <a:r>
              <a:rPr lang="en-US" dirty="0">
                <a:solidFill>
                  <a:schemeClr val="bg1">
                    <a:lumMod val="75000"/>
                  </a:schemeClr>
                </a:solidFill>
              </a:rPr>
              <a:t>Merits &amp; range adjustments</a:t>
            </a:r>
          </a:p>
          <a:p>
            <a:pPr>
              <a:buFont typeface="Wingdings" panose="05000000000000000000" pitchFamily="2" charset="2"/>
              <a:buChar char="§"/>
            </a:pPr>
            <a:r>
              <a:rPr lang="en-US" dirty="0">
                <a:solidFill>
                  <a:schemeClr val="bg1">
                    <a:lumMod val="75000"/>
                  </a:schemeClr>
                </a:solidFill>
              </a:rPr>
              <a:t>Change in FTE</a:t>
            </a:r>
          </a:p>
          <a:p>
            <a:pPr marL="0" indent="0">
              <a:buNone/>
            </a:pPr>
            <a:endParaRPr lang="en-US" dirty="0">
              <a:solidFill>
                <a:schemeClr val="tx1"/>
              </a:solidFill>
            </a:endParaRPr>
          </a:p>
          <a:p>
            <a:pPr marL="201163"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261354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a:xfrm>
            <a:off x="838200" y="1452645"/>
            <a:ext cx="10515600" cy="4695492"/>
          </a:xfrm>
        </p:spPr>
        <p:txBody>
          <a:bodyPr>
            <a:normAutofit lnSpcReduction="10000"/>
          </a:bodyPr>
          <a:lstStyle/>
          <a:p>
            <a:pPr algn="ctr">
              <a:buClr>
                <a:schemeClr val="accent6"/>
              </a:buClr>
            </a:pPr>
            <a:r>
              <a:rPr lang="en-US" sz="4000" dirty="0"/>
              <a:t>Data Warehouse</a:t>
            </a:r>
          </a:p>
          <a:p>
            <a:pPr lvl="1"/>
            <a:endParaRPr lang="en-US" dirty="0" smtClean="0"/>
          </a:p>
          <a:p>
            <a:pPr lvl="1">
              <a:buClr>
                <a:schemeClr val="accent6"/>
              </a:buClr>
              <a:buFont typeface="Wingdings" panose="05000000000000000000" pitchFamily="2" charset="2"/>
              <a:buChar char="§"/>
            </a:pPr>
            <a:r>
              <a:rPr lang="en-US" sz="2000" dirty="0"/>
              <a:t>Information on access to the Data Warehouse can be found on the Data Warehouse website</a:t>
            </a:r>
            <a:r>
              <a:rPr lang="en-US" sz="2000" dirty="0" smtClean="0"/>
              <a:t>.</a:t>
            </a:r>
          </a:p>
          <a:p>
            <a:pPr marL="457200" lvl="1" indent="0">
              <a:buClr>
                <a:schemeClr val="accent6"/>
              </a:buClr>
              <a:buNone/>
            </a:pPr>
            <a:endParaRPr lang="en-US" sz="2000" dirty="0"/>
          </a:p>
          <a:p>
            <a:pPr lvl="1">
              <a:buClr>
                <a:schemeClr val="accent6"/>
              </a:buClr>
              <a:buFont typeface="Wingdings" panose="05000000000000000000" pitchFamily="2" charset="2"/>
              <a:buChar char="§"/>
            </a:pPr>
            <a:r>
              <a:rPr lang="en-US" sz="2000" dirty="0"/>
              <a:t>Staffing List reports are available via DW EZ Access under “Permanent  Budget” and “Staffing”. Either report will return the same result</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Reports can be downloaded to </a:t>
            </a:r>
            <a:r>
              <a:rPr lang="en-US" sz="2000" dirty="0" smtClean="0"/>
              <a:t>Excel and printed </a:t>
            </a:r>
            <a:r>
              <a:rPr lang="en-US" sz="2000" dirty="0"/>
              <a:t>or printed to PDF to be used when reconciling</a:t>
            </a:r>
            <a:r>
              <a:rPr lang="en-US" sz="2000" dirty="0" smtClean="0"/>
              <a:t>. If you download the report to Excel verify that the “</a:t>
            </a:r>
            <a:r>
              <a:rPr lang="en-US" sz="2000" dirty="0" err="1" smtClean="0"/>
              <a:t>Dist</a:t>
            </a:r>
            <a:r>
              <a:rPr lang="en-US" sz="2000" dirty="0" smtClean="0"/>
              <a:t> FTE” column is wide enough to reflect two places after the decimal so that number isn’t inadvertently truncated on your printed report. </a:t>
            </a:r>
            <a:r>
              <a:rPr lang="en-US" sz="2000" b="1" i="1" dirty="0"/>
              <a:t>Please note, Excel reports are static files and do not contain formulas</a:t>
            </a:r>
            <a:r>
              <a:rPr lang="en-US" sz="2000" b="1" i="1" dirty="0" smtClean="0"/>
              <a:t>.</a:t>
            </a:r>
          </a:p>
          <a:p>
            <a:pPr lvl="1">
              <a:buClr>
                <a:schemeClr val="accent6"/>
              </a:buClr>
              <a:buFont typeface="Wingdings" panose="05000000000000000000" pitchFamily="2" charset="2"/>
              <a:buChar char="§"/>
            </a:pPr>
            <a:endParaRPr lang="en-US" sz="2000" b="1" i="1" dirty="0"/>
          </a:p>
          <a:p>
            <a:pPr lvl="1">
              <a:buClr>
                <a:schemeClr val="accent6"/>
              </a:buClr>
              <a:buFont typeface="Wingdings" panose="05000000000000000000" pitchFamily="2" charset="2"/>
              <a:buChar char="§"/>
            </a:pPr>
            <a:r>
              <a:rPr lang="en-US" sz="2000" dirty="0"/>
              <a:t>The “Staffing with Page Breaks” report will separate Sub 0 from Sub 1 reports when printed to PDF.</a:t>
            </a:r>
          </a:p>
          <a:p>
            <a:pPr marL="201163" lvl="1" indent="0">
              <a:buNone/>
            </a:pPr>
            <a:endParaRPr lang="en-US" sz="2000" dirty="0"/>
          </a:p>
        </p:txBody>
      </p:sp>
    </p:spTree>
    <p:extLst>
      <p:ext uri="{BB962C8B-B14F-4D97-AF65-F5344CB8AC3E}">
        <p14:creationId xmlns:p14="http://schemas.microsoft.com/office/powerpoint/2010/main" val="1511478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175" y="421105"/>
            <a:ext cx="6533650" cy="5695830"/>
          </a:xfrm>
          <a:prstGeom prst="rect">
            <a:avLst/>
          </a:prstGeom>
        </p:spPr>
      </p:pic>
    </p:spTree>
    <p:extLst>
      <p:ext uri="{BB962C8B-B14F-4D97-AF65-F5344CB8AC3E}">
        <p14:creationId xmlns:p14="http://schemas.microsoft.com/office/powerpoint/2010/main" val="1372005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448" y="348915"/>
            <a:ext cx="6729104" cy="6015789"/>
          </a:xfrm>
          <a:prstGeom prst="rect">
            <a:avLst/>
          </a:prstGeom>
        </p:spPr>
      </p:pic>
    </p:spTree>
    <p:extLst>
      <p:ext uri="{BB962C8B-B14F-4D97-AF65-F5344CB8AC3E}">
        <p14:creationId xmlns:p14="http://schemas.microsoft.com/office/powerpoint/2010/main" val="1090905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p:txBody>
          <a:bodyPr>
            <a:normAutofit/>
          </a:bodyPr>
          <a:lstStyle/>
          <a:p>
            <a:pPr algn="ctr">
              <a:buClr>
                <a:schemeClr val="accent6"/>
              </a:buClr>
            </a:pPr>
            <a:r>
              <a:rPr lang="en-US" sz="4000" dirty="0"/>
              <a:t>Open Provision Template</a:t>
            </a:r>
          </a:p>
          <a:p>
            <a:pPr lvl="1"/>
            <a:endParaRPr lang="en-US" dirty="0" smtClean="0"/>
          </a:p>
          <a:p>
            <a:pPr lvl="1">
              <a:buClr>
                <a:schemeClr val="accent6"/>
              </a:buClr>
              <a:buFont typeface="Wingdings" panose="05000000000000000000" pitchFamily="2" charset="2"/>
              <a:buChar char="§"/>
            </a:pPr>
            <a:r>
              <a:rPr lang="en-US" sz="2000" dirty="0"/>
              <a:t>The Open Provision template is an Excel spreadsheet that is available from the Budget Office or your Control Point. </a:t>
            </a:r>
            <a:r>
              <a:rPr lang="en-US" sz="2000" b="1" i="1" u="sng" dirty="0" smtClean="0"/>
              <a:t>Do not </a:t>
            </a:r>
            <a:r>
              <a:rPr lang="en-US" sz="2000" b="1" i="1" u="sng" dirty="0"/>
              <a:t>change any settings on the spreadsheet</a:t>
            </a:r>
            <a:r>
              <a:rPr lang="en-US" sz="2000" b="1" i="1" u="sng" dirty="0" smtClean="0"/>
              <a:t>!</a:t>
            </a:r>
          </a:p>
          <a:p>
            <a:pPr lvl="1">
              <a:buClr>
                <a:schemeClr val="accent6"/>
              </a:buClr>
              <a:buFont typeface="Wingdings" panose="05000000000000000000" pitchFamily="2" charset="2"/>
              <a:buChar char="§"/>
            </a:pPr>
            <a:endParaRPr lang="en-US" sz="2000" b="1" i="1" u="sng" dirty="0"/>
          </a:p>
          <a:p>
            <a:pPr lvl="1">
              <a:buClr>
                <a:schemeClr val="accent6"/>
              </a:buClr>
              <a:buFont typeface="Wingdings" panose="05000000000000000000" pitchFamily="2" charset="2"/>
              <a:buChar char="§"/>
            </a:pPr>
            <a:r>
              <a:rPr lang="en-US" sz="2000" dirty="0"/>
              <a:t>Provision identifier numbers must contain six digits; provision numbers cannot be duplicated within a Title Code</a:t>
            </a:r>
            <a:r>
              <a:rPr lang="en-US" sz="2000" dirty="0" smtClean="0"/>
              <a:t>. Letters &amp; Science convention uses numbers that begin with 9999XX.</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Provisions can be:</a:t>
            </a:r>
          </a:p>
          <a:p>
            <a:pPr lvl="2">
              <a:buClr>
                <a:schemeClr val="accent6"/>
              </a:buClr>
              <a:buFont typeface="Arial" panose="020B0604020202020204" pitchFamily="34" charset="0"/>
              <a:buChar char="•"/>
            </a:pPr>
            <a:r>
              <a:rPr lang="en-US" sz="1800" dirty="0"/>
              <a:t>Added (A)</a:t>
            </a:r>
          </a:p>
          <a:p>
            <a:pPr lvl="2">
              <a:buClr>
                <a:schemeClr val="accent6"/>
              </a:buClr>
              <a:buFont typeface="Arial" panose="020B0604020202020204" pitchFamily="34" charset="0"/>
              <a:buChar char="•"/>
            </a:pPr>
            <a:r>
              <a:rPr lang="en-US" sz="1800" dirty="0"/>
              <a:t>Changed (C)</a:t>
            </a:r>
          </a:p>
          <a:p>
            <a:pPr lvl="2">
              <a:buClr>
                <a:schemeClr val="accent6"/>
              </a:buClr>
              <a:buFont typeface="Arial" panose="020B0604020202020204" pitchFamily="34" charset="0"/>
              <a:buChar char="•"/>
            </a:pPr>
            <a:r>
              <a:rPr lang="en-US" sz="1800" dirty="0"/>
              <a:t>Deleted (*)</a:t>
            </a:r>
          </a:p>
          <a:p>
            <a:pPr marL="201163" lvl="1" indent="0">
              <a:buNone/>
            </a:pPr>
            <a:endParaRPr lang="en-US" sz="2000" dirty="0"/>
          </a:p>
        </p:txBody>
      </p:sp>
    </p:spTree>
    <p:extLst>
      <p:ext uri="{BB962C8B-B14F-4D97-AF65-F5344CB8AC3E}">
        <p14:creationId xmlns:p14="http://schemas.microsoft.com/office/powerpoint/2010/main" val="400935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a:xfrm>
            <a:off x="838200" y="1560930"/>
            <a:ext cx="10515600" cy="4351338"/>
          </a:xfrm>
        </p:spPr>
        <p:txBody>
          <a:bodyPr>
            <a:normAutofit lnSpcReduction="10000"/>
          </a:bodyPr>
          <a:lstStyle/>
          <a:p>
            <a:pPr algn="ctr">
              <a:buClr>
                <a:schemeClr val="accent6"/>
              </a:buClr>
            </a:pPr>
            <a:r>
              <a:rPr lang="en-US" sz="4000" dirty="0"/>
              <a:t>Open Provision Template</a:t>
            </a:r>
          </a:p>
          <a:p>
            <a:pPr lvl="1"/>
            <a:endParaRPr lang="en-US" dirty="0" smtClean="0"/>
          </a:p>
          <a:p>
            <a:pPr lvl="1">
              <a:buClr>
                <a:schemeClr val="accent6"/>
              </a:buClr>
              <a:buFont typeface="Wingdings" panose="05000000000000000000" pitchFamily="2" charset="2"/>
              <a:buChar char="§"/>
            </a:pPr>
            <a:r>
              <a:rPr lang="en-US" sz="2000" dirty="0"/>
              <a:t>Provisions must be created at Step 1 for step-based positions and at 25% into the range for range-based positions</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Either the Hourly Rate or the Monthly Rate (depending on Title Code) and corresponding Annual Rate must be entered for Regular provisions, along with FTE, Unit/</a:t>
            </a:r>
            <a:r>
              <a:rPr lang="en-US" sz="2000" dirty="0" err="1"/>
              <a:t>Perb</a:t>
            </a:r>
            <a:r>
              <a:rPr lang="en-US" sz="2000" dirty="0"/>
              <a:t> (CBA code), and Rep Code (covered or uncovered</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When deleting a provision, no information is necessary in the columns to the right of “Provision Description</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The Budget Office processes Open Provision spreadsheets, uploading them into the Open Provision database.</a:t>
            </a:r>
          </a:p>
        </p:txBody>
      </p:sp>
    </p:spTree>
    <p:extLst>
      <p:ext uri="{BB962C8B-B14F-4D97-AF65-F5344CB8AC3E}">
        <p14:creationId xmlns:p14="http://schemas.microsoft.com/office/powerpoint/2010/main" val="382503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68" y="336883"/>
            <a:ext cx="11609464" cy="6136105"/>
          </a:xfrm>
          <a:prstGeom prst="rect">
            <a:avLst/>
          </a:prstGeom>
        </p:spPr>
      </p:pic>
    </p:spTree>
    <p:extLst>
      <p:ext uri="{BB962C8B-B14F-4D97-AF65-F5344CB8AC3E}">
        <p14:creationId xmlns:p14="http://schemas.microsoft.com/office/powerpoint/2010/main" val="228592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8" y="2074964"/>
            <a:ext cx="12128344" cy="1751801"/>
          </a:xfrm>
          <a:prstGeom prst="rect">
            <a:avLst/>
          </a:prstGeom>
        </p:spPr>
      </p:pic>
      <p:sp>
        <p:nvSpPr>
          <p:cNvPr id="5" name="TextBox 4"/>
          <p:cNvSpPr txBox="1"/>
          <p:nvPr/>
        </p:nvSpPr>
        <p:spPr>
          <a:xfrm>
            <a:off x="4273216" y="986590"/>
            <a:ext cx="3645568" cy="369332"/>
          </a:xfrm>
          <a:prstGeom prst="rect">
            <a:avLst/>
          </a:prstGeom>
          <a:noFill/>
        </p:spPr>
        <p:txBody>
          <a:bodyPr wrap="square" rtlCol="0">
            <a:spAutoFit/>
          </a:bodyPr>
          <a:lstStyle/>
          <a:p>
            <a:r>
              <a:rPr lang="en-US" i="1" dirty="0">
                <a:solidFill>
                  <a:schemeClr val="accent2"/>
                </a:solidFill>
              </a:rPr>
              <a:t>Open Provision Spreadsheet Example</a:t>
            </a:r>
          </a:p>
        </p:txBody>
      </p:sp>
    </p:spTree>
    <p:extLst>
      <p:ext uri="{BB962C8B-B14F-4D97-AF65-F5344CB8AC3E}">
        <p14:creationId xmlns:p14="http://schemas.microsoft.com/office/powerpoint/2010/main" val="3610511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3" name="Content Placeholder 2"/>
          <p:cNvSpPr>
            <a:spLocks noGrp="1"/>
          </p:cNvSpPr>
          <p:nvPr>
            <p:ph sz="half" idx="1"/>
          </p:nvPr>
        </p:nvSpPr>
        <p:spPr>
          <a:xfrm>
            <a:off x="1097281" y="1766327"/>
            <a:ext cx="2945332" cy="4023360"/>
          </a:xfrm>
        </p:spPr>
        <p:txBody>
          <a:bodyPr/>
          <a:lstStyle/>
          <a:p>
            <a:r>
              <a:rPr lang="en-US" b="1" dirty="0" smtClean="0">
                <a:solidFill>
                  <a:schemeClr val="tx1"/>
                </a:solidFill>
              </a:rPr>
              <a:t>1) </a:t>
            </a:r>
            <a:r>
              <a:rPr lang="en-US" b="1" u="sng" dirty="0" smtClean="0">
                <a:solidFill>
                  <a:schemeClr val="tx1"/>
                </a:solidFill>
              </a:rPr>
              <a:t>BASICS</a:t>
            </a:r>
          </a:p>
          <a:p>
            <a:pPr>
              <a:buFont typeface="Wingdings" panose="05000000000000000000" pitchFamily="2" charset="2"/>
              <a:buChar char="§"/>
            </a:pPr>
            <a:r>
              <a:rPr lang="en-US" dirty="0">
                <a:solidFill>
                  <a:schemeClr val="tx1"/>
                </a:solidFill>
              </a:rPr>
              <a:t>What is </a:t>
            </a:r>
            <a:r>
              <a:rPr lang="en-US" dirty="0" smtClean="0">
                <a:solidFill>
                  <a:schemeClr val="tx1"/>
                </a:solidFill>
              </a:rPr>
              <a:t>it and why have it?</a:t>
            </a:r>
          </a:p>
          <a:p>
            <a:pPr>
              <a:buFont typeface="Wingdings" panose="05000000000000000000" pitchFamily="2" charset="2"/>
              <a:buChar char="§"/>
            </a:pPr>
            <a:r>
              <a:rPr lang="en-US" dirty="0">
                <a:solidFill>
                  <a:schemeClr val="tx1"/>
                </a:solidFill>
              </a:rPr>
              <a:t>What makes </a:t>
            </a:r>
            <a:r>
              <a:rPr lang="en-US" dirty="0" smtClean="0">
                <a:solidFill>
                  <a:schemeClr val="tx1"/>
                </a:solidFill>
              </a:rPr>
              <a:t>it up?</a:t>
            </a:r>
            <a:endParaRPr lang="en-US" dirty="0">
              <a:solidFill>
                <a:schemeClr val="tx1"/>
              </a:solidFill>
            </a:endParaRPr>
          </a:p>
          <a:p>
            <a:pPr>
              <a:buFont typeface="Wingdings" panose="05000000000000000000" pitchFamily="2" charset="2"/>
              <a:buChar char="§"/>
            </a:pPr>
            <a:r>
              <a:rPr lang="en-US" dirty="0" smtClean="0">
                <a:solidFill>
                  <a:schemeClr val="tx1"/>
                </a:solidFill>
              </a:rPr>
              <a:t>Balancing the Staffing List</a:t>
            </a:r>
            <a:endParaRPr lang="en-US" dirty="0">
              <a:solidFill>
                <a:schemeClr val="tx1"/>
              </a:solidFill>
            </a:endParaRPr>
          </a:p>
          <a:p>
            <a:endParaRPr lang="en-US" dirty="0"/>
          </a:p>
        </p:txBody>
      </p:sp>
      <p:sp>
        <p:nvSpPr>
          <p:cNvPr id="4" name="Content Placeholder 3"/>
          <p:cNvSpPr>
            <a:spLocks noGrp="1"/>
          </p:cNvSpPr>
          <p:nvPr>
            <p:ph sz="half" idx="2"/>
          </p:nvPr>
        </p:nvSpPr>
        <p:spPr>
          <a:xfrm>
            <a:off x="4141372" y="1759109"/>
            <a:ext cx="3262965" cy="4028263"/>
          </a:xfrm>
        </p:spPr>
        <p:txBody>
          <a:bodyPr/>
          <a:lstStyle/>
          <a:p>
            <a:r>
              <a:rPr lang="en-US" b="1" dirty="0" smtClean="0">
                <a:solidFill>
                  <a:schemeClr val="tx1"/>
                </a:solidFill>
              </a:rPr>
              <a:t>2) </a:t>
            </a:r>
            <a:r>
              <a:rPr lang="en-US" b="1" u="sng" dirty="0" smtClean="0">
                <a:solidFill>
                  <a:schemeClr val="tx1"/>
                </a:solidFill>
              </a:rPr>
              <a:t>TOOLS</a:t>
            </a:r>
          </a:p>
          <a:p>
            <a:pPr>
              <a:buFont typeface="Wingdings" panose="05000000000000000000" pitchFamily="2" charset="2"/>
              <a:buChar char="§"/>
            </a:pPr>
            <a:r>
              <a:rPr lang="en-US" dirty="0" smtClean="0">
                <a:solidFill>
                  <a:schemeClr val="tx1"/>
                </a:solidFill>
              </a:rPr>
              <a:t>Data Warehouse</a:t>
            </a:r>
          </a:p>
          <a:p>
            <a:pPr>
              <a:buFont typeface="Wingdings" panose="05000000000000000000" pitchFamily="2" charset="2"/>
              <a:buChar char="§"/>
            </a:pPr>
            <a:r>
              <a:rPr lang="en-US" dirty="0" smtClean="0">
                <a:solidFill>
                  <a:schemeClr val="tx1"/>
                </a:solidFill>
              </a:rPr>
              <a:t>Open Provision template</a:t>
            </a:r>
            <a:endParaRPr lang="en-US" dirty="0">
              <a:solidFill>
                <a:schemeClr val="tx1"/>
              </a:solidFill>
            </a:endParaRPr>
          </a:p>
          <a:p>
            <a:pPr>
              <a:buFont typeface="Wingdings" panose="05000000000000000000" pitchFamily="2" charset="2"/>
              <a:buChar char="§"/>
            </a:pPr>
            <a:r>
              <a:rPr lang="en-US" dirty="0" smtClean="0">
                <a:solidFill>
                  <a:schemeClr val="tx1"/>
                </a:solidFill>
              </a:rPr>
              <a:t>Transfer of Funds system</a:t>
            </a:r>
            <a:endParaRPr lang="en-US" dirty="0">
              <a:solidFill>
                <a:schemeClr val="tx1"/>
              </a:solidFill>
            </a:endParaRPr>
          </a:p>
          <a:p>
            <a:pPr>
              <a:buFont typeface="Wingdings" panose="05000000000000000000" pitchFamily="2" charset="2"/>
              <a:buChar char="§"/>
            </a:pPr>
            <a:r>
              <a:rPr lang="en-US" dirty="0" smtClean="0">
                <a:solidFill>
                  <a:schemeClr val="tx1"/>
                </a:solidFill>
              </a:rPr>
              <a:t>Costing Reports</a:t>
            </a:r>
          </a:p>
          <a:p>
            <a:pPr>
              <a:buFont typeface="Wingdings" panose="05000000000000000000" pitchFamily="2" charset="2"/>
              <a:buChar char="§"/>
            </a:pPr>
            <a:r>
              <a:rPr lang="en-US" dirty="0" smtClean="0">
                <a:solidFill>
                  <a:schemeClr val="tx1"/>
                </a:solidFill>
              </a:rPr>
              <a:t>Reconciliation Worksheet</a:t>
            </a:r>
          </a:p>
          <a:p>
            <a:pPr>
              <a:buFont typeface="Wingdings" panose="05000000000000000000" pitchFamily="2" charset="2"/>
              <a:buChar char="§"/>
            </a:pPr>
            <a:r>
              <a:rPr lang="en-US" dirty="0" smtClean="0">
                <a:solidFill>
                  <a:schemeClr val="tx1"/>
                </a:solidFill>
              </a:rPr>
              <a:t>Salary steps and ranges</a:t>
            </a:r>
            <a:endParaRPr lang="en-US" dirty="0">
              <a:solidFill>
                <a:schemeClr val="tx1"/>
              </a:solidFill>
            </a:endParaRPr>
          </a:p>
          <a:p>
            <a:pPr>
              <a:buFont typeface="Wingdings" panose="05000000000000000000" pitchFamily="2" charset="2"/>
              <a:buChar char="§"/>
            </a:pPr>
            <a:endParaRPr lang="en-US" dirty="0" smtClean="0">
              <a:solidFill>
                <a:schemeClr val="tx1"/>
              </a:solidFill>
            </a:endParaRPr>
          </a:p>
          <a:p>
            <a:endParaRPr lang="en-US" dirty="0"/>
          </a:p>
        </p:txBody>
      </p:sp>
      <p:sp>
        <p:nvSpPr>
          <p:cNvPr id="5" name="Content Placeholder 2"/>
          <p:cNvSpPr txBox="1">
            <a:spLocks/>
          </p:cNvSpPr>
          <p:nvPr/>
        </p:nvSpPr>
        <p:spPr>
          <a:xfrm>
            <a:off x="7652085" y="1778539"/>
            <a:ext cx="3380875" cy="42131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tx1"/>
                </a:solidFill>
              </a:rPr>
              <a:t>3) </a:t>
            </a:r>
            <a:r>
              <a:rPr lang="en-US" b="1" u="sng" dirty="0" smtClean="0">
                <a:solidFill>
                  <a:schemeClr val="tx1"/>
                </a:solidFill>
              </a:rPr>
              <a:t>SUB 1 TRANSACTIONS</a:t>
            </a:r>
            <a:endParaRPr lang="en-US" b="1" u="sng" dirty="0">
              <a:solidFill>
                <a:schemeClr val="tx1"/>
              </a:solidFill>
            </a:endParaRPr>
          </a:p>
          <a:p>
            <a:pPr>
              <a:buFont typeface="Wingdings" panose="05000000000000000000" pitchFamily="2" charset="2"/>
              <a:buChar char="§"/>
            </a:pPr>
            <a:r>
              <a:rPr lang="en-US" dirty="0">
                <a:solidFill>
                  <a:schemeClr val="tx1"/>
                </a:solidFill>
              </a:rPr>
              <a:t>New hire</a:t>
            </a:r>
          </a:p>
          <a:p>
            <a:pPr>
              <a:buFont typeface="Wingdings" panose="05000000000000000000" pitchFamily="2" charset="2"/>
              <a:buChar char="§"/>
            </a:pPr>
            <a:r>
              <a:rPr lang="en-US" dirty="0">
                <a:solidFill>
                  <a:schemeClr val="tx1"/>
                </a:solidFill>
              </a:rPr>
              <a:t>Separation or transfer</a:t>
            </a:r>
          </a:p>
          <a:p>
            <a:pPr>
              <a:buFont typeface="Wingdings" panose="05000000000000000000" pitchFamily="2" charset="2"/>
              <a:buChar char="§"/>
            </a:pPr>
            <a:r>
              <a:rPr lang="en-US" dirty="0">
                <a:solidFill>
                  <a:schemeClr val="tx1"/>
                </a:solidFill>
              </a:rPr>
              <a:t>Reclassification</a:t>
            </a:r>
          </a:p>
          <a:p>
            <a:pPr>
              <a:buFont typeface="Wingdings" panose="05000000000000000000" pitchFamily="2" charset="2"/>
              <a:buChar char="§"/>
            </a:pPr>
            <a:r>
              <a:rPr lang="en-US" dirty="0">
                <a:solidFill>
                  <a:schemeClr val="tx1"/>
                </a:solidFill>
              </a:rPr>
              <a:t>Equity adjustment</a:t>
            </a:r>
          </a:p>
          <a:p>
            <a:pPr>
              <a:buFont typeface="Wingdings" panose="05000000000000000000" pitchFamily="2" charset="2"/>
              <a:buChar char="§"/>
            </a:pPr>
            <a:r>
              <a:rPr lang="en-US" dirty="0">
                <a:solidFill>
                  <a:schemeClr val="tx1"/>
                </a:solidFill>
              </a:rPr>
              <a:t>Merits &amp; range adjustments</a:t>
            </a:r>
          </a:p>
          <a:p>
            <a:pPr>
              <a:buFont typeface="Wingdings" panose="05000000000000000000" pitchFamily="2" charset="2"/>
              <a:buChar char="§"/>
            </a:pPr>
            <a:r>
              <a:rPr lang="en-US" dirty="0">
                <a:solidFill>
                  <a:schemeClr val="tx1"/>
                </a:solidFill>
              </a:rPr>
              <a:t>Change in FTE</a:t>
            </a:r>
          </a:p>
          <a:p>
            <a:pPr marL="0" indent="0">
              <a:buNone/>
            </a:pPr>
            <a:endParaRPr lang="en-US" dirty="0">
              <a:solidFill>
                <a:schemeClr val="tx1"/>
              </a:solidFill>
            </a:endParaRPr>
          </a:p>
          <a:p>
            <a:pPr marL="201163"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387476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p:txBody>
          <a:bodyPr>
            <a:normAutofit/>
          </a:bodyPr>
          <a:lstStyle/>
          <a:p>
            <a:pPr algn="ctr">
              <a:buClr>
                <a:schemeClr val="accent6"/>
              </a:buClr>
            </a:pPr>
            <a:r>
              <a:rPr lang="en-US" sz="4000" dirty="0"/>
              <a:t>Transfer of Funds System</a:t>
            </a:r>
          </a:p>
          <a:p>
            <a:pPr lvl="1"/>
            <a:endParaRPr lang="en-US" dirty="0" smtClean="0"/>
          </a:p>
          <a:p>
            <a:pPr lvl="1">
              <a:buClr>
                <a:schemeClr val="accent6"/>
              </a:buClr>
              <a:buFont typeface="Wingdings" panose="05000000000000000000" pitchFamily="2" charset="2"/>
              <a:buChar char="§"/>
            </a:pPr>
            <a:r>
              <a:rPr lang="en-US" sz="2000" dirty="0"/>
              <a:t>The Transfer of Funds system can be found in the Espresso suite</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Access to TOF is assigned via the GMC-Assignments-ALLN02</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Additional information on the TOF system can be found on the Budget &amp; Planning website.</a:t>
            </a:r>
          </a:p>
        </p:txBody>
      </p:sp>
    </p:spTree>
    <p:extLst>
      <p:ext uri="{BB962C8B-B14F-4D97-AF65-F5344CB8AC3E}">
        <p14:creationId xmlns:p14="http://schemas.microsoft.com/office/powerpoint/2010/main" val="2114818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p:txBody>
          <a:bodyPr>
            <a:normAutofit lnSpcReduction="10000"/>
          </a:bodyPr>
          <a:lstStyle/>
          <a:p>
            <a:pPr algn="ctr">
              <a:buClr>
                <a:schemeClr val="accent6"/>
              </a:buClr>
            </a:pPr>
            <a:r>
              <a:rPr lang="en-US" sz="4000" dirty="0"/>
              <a:t>Costing Reports</a:t>
            </a:r>
          </a:p>
          <a:p>
            <a:pPr lvl="1"/>
            <a:endParaRPr lang="en-US" dirty="0" smtClean="0"/>
          </a:p>
          <a:p>
            <a:pPr lvl="1">
              <a:buClr>
                <a:schemeClr val="accent6"/>
              </a:buClr>
              <a:buFont typeface="Wingdings" panose="05000000000000000000" pitchFamily="2" charset="2"/>
              <a:buChar char="§"/>
            </a:pPr>
            <a:r>
              <a:rPr lang="en-US" sz="2000" dirty="0"/>
              <a:t>Costing Reports are system generated and provide funding for merits, range adjustments*, and lump sum payments for career employees covered by </a:t>
            </a:r>
            <a:r>
              <a:rPr lang="en-US" sz="2000" dirty="0" smtClean="0"/>
              <a:t>core </a:t>
            </a:r>
            <a:r>
              <a:rPr lang="en-US" sz="2000" dirty="0"/>
              <a:t>funds</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smtClean="0"/>
              <a:t>Core </a:t>
            </a:r>
            <a:r>
              <a:rPr lang="en-US" sz="2000" dirty="0"/>
              <a:t>funds include: 19900, 19906, 19912, </a:t>
            </a:r>
            <a:r>
              <a:rPr lang="en-US" sz="2000" dirty="0" smtClean="0"/>
              <a:t>19924, 20000, 20293, 69750, and 69993.</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Copies of Costing Reports are available from your control point.</a:t>
            </a:r>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marL="201163" lvl="1" indent="0">
              <a:buNone/>
            </a:pPr>
            <a:r>
              <a:rPr lang="en-US" sz="1600" i="1" dirty="0"/>
              <a:t>* Range adjustments include funds needed to bring an employee’s salary to the bottom of the salary range if they’ve fallen below that threshold when range minimums are increased</a:t>
            </a:r>
          </a:p>
          <a:p>
            <a:pPr marL="201163" lvl="1" indent="0">
              <a:buNone/>
            </a:pPr>
            <a:r>
              <a:rPr lang="en-US" sz="1600" i="1" dirty="0"/>
              <a:t>** For all other employees, their current fund source must cover any of these costs</a:t>
            </a:r>
          </a:p>
        </p:txBody>
      </p:sp>
    </p:spTree>
    <p:extLst>
      <p:ext uri="{BB962C8B-B14F-4D97-AF65-F5344CB8AC3E}">
        <p14:creationId xmlns:p14="http://schemas.microsoft.com/office/powerpoint/2010/main" val="2097648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99" y="2009275"/>
            <a:ext cx="11292204" cy="2887579"/>
          </a:xfrm>
          <a:prstGeom prst="rect">
            <a:avLst/>
          </a:prstGeom>
        </p:spPr>
      </p:pic>
      <p:sp>
        <p:nvSpPr>
          <p:cNvPr id="3" name="TextBox 2"/>
          <p:cNvSpPr txBox="1"/>
          <p:nvPr/>
        </p:nvSpPr>
        <p:spPr>
          <a:xfrm>
            <a:off x="4688306" y="986590"/>
            <a:ext cx="2815389" cy="369332"/>
          </a:xfrm>
          <a:prstGeom prst="rect">
            <a:avLst/>
          </a:prstGeom>
          <a:noFill/>
        </p:spPr>
        <p:txBody>
          <a:bodyPr wrap="square" rtlCol="0">
            <a:spAutoFit/>
          </a:bodyPr>
          <a:lstStyle/>
          <a:p>
            <a:r>
              <a:rPr lang="en-US" i="1" dirty="0">
                <a:solidFill>
                  <a:schemeClr val="accent2"/>
                </a:solidFill>
              </a:rPr>
              <a:t>Costing Report Example</a:t>
            </a:r>
          </a:p>
        </p:txBody>
      </p:sp>
    </p:spTree>
    <p:extLst>
      <p:ext uri="{BB962C8B-B14F-4D97-AF65-F5344CB8AC3E}">
        <p14:creationId xmlns:p14="http://schemas.microsoft.com/office/powerpoint/2010/main" val="2421901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a:xfrm>
            <a:off x="838200" y="1624764"/>
            <a:ext cx="10515600" cy="4547435"/>
          </a:xfrm>
        </p:spPr>
        <p:txBody>
          <a:bodyPr>
            <a:normAutofit fontScale="92500" lnSpcReduction="10000"/>
          </a:bodyPr>
          <a:lstStyle/>
          <a:p>
            <a:pPr algn="ctr">
              <a:buClr>
                <a:schemeClr val="accent6"/>
              </a:buClr>
            </a:pPr>
            <a:r>
              <a:rPr lang="en-US" sz="4000" dirty="0" smtClean="0"/>
              <a:t>Reconciliation Worksheet</a:t>
            </a:r>
            <a:endParaRPr lang="en-US" sz="4000" dirty="0"/>
          </a:p>
          <a:p>
            <a:pPr lvl="1"/>
            <a:endParaRPr lang="en-US" dirty="0" smtClean="0"/>
          </a:p>
          <a:p>
            <a:pPr lvl="1">
              <a:buClr>
                <a:schemeClr val="accent6"/>
              </a:buClr>
              <a:buFont typeface="Wingdings" panose="05000000000000000000" pitchFamily="2" charset="2"/>
              <a:buChar char="§"/>
            </a:pPr>
            <a:r>
              <a:rPr lang="en-US" sz="2000" dirty="0" smtClean="0"/>
              <a:t>The Excel “Reconciliation Worksheet” is a useful tool you may want to use while going through the reconciliation process as it will calculate new totals of both the Permanent Budget and Open Provision/PPS commitments as you make adjustments.</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smtClean="0"/>
              <a:t>Start the process by entering in the PPS/Provision and Permanent Budget FTE and Amount listed on the Staffing List you are reconciling. As you go through each personnel action, enter into the spreadsheet the corresponding budget or provision/PPS action that needs to be taken. At a glance you can see when the report is balanced.</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i="1" dirty="0" smtClean="0"/>
              <a:t>Note: when using the Reconciliation Worksheet to reflect a Provision Change, use two lines to reflect the subtraction of the old rate and addition of the new rate. On the Open Provision spreadsheet, the change action (C) will override the old provision line with the new rate; there is no need to delete and then add the revised amount.</a:t>
            </a:r>
          </a:p>
          <a:p>
            <a:pPr lvl="1">
              <a:buClr>
                <a:schemeClr val="accent6"/>
              </a:buClr>
              <a:buFont typeface="Wingdings" panose="05000000000000000000" pitchFamily="2" charset="2"/>
              <a:buChar char="§"/>
            </a:pPr>
            <a:endParaRPr lang="en-US" sz="2000" i="1" dirty="0"/>
          </a:p>
        </p:txBody>
      </p:sp>
    </p:spTree>
    <p:extLst>
      <p:ext uri="{BB962C8B-B14F-4D97-AF65-F5344CB8AC3E}">
        <p14:creationId xmlns:p14="http://schemas.microsoft.com/office/powerpoint/2010/main" val="249002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8648" y="336885"/>
            <a:ext cx="2554705" cy="369332"/>
          </a:xfrm>
          <a:prstGeom prst="rect">
            <a:avLst/>
          </a:prstGeom>
          <a:noFill/>
        </p:spPr>
        <p:txBody>
          <a:bodyPr wrap="square" rtlCol="0">
            <a:spAutoFit/>
          </a:bodyPr>
          <a:lstStyle/>
          <a:p>
            <a:r>
              <a:rPr lang="en-US" i="1" dirty="0" smtClean="0">
                <a:solidFill>
                  <a:schemeClr val="accent2"/>
                </a:solidFill>
              </a:rPr>
              <a:t>Reconciliation Worksheet</a:t>
            </a:r>
            <a:endParaRPr lang="en-US" i="1"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118" y="727337"/>
            <a:ext cx="6813764" cy="5922636"/>
          </a:xfrm>
          <a:prstGeom prst="rect">
            <a:avLst/>
          </a:prstGeom>
        </p:spPr>
      </p:pic>
    </p:spTree>
    <p:extLst>
      <p:ext uri="{BB962C8B-B14F-4D97-AF65-F5344CB8AC3E}">
        <p14:creationId xmlns:p14="http://schemas.microsoft.com/office/powerpoint/2010/main" val="2113219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p:txBody>
          <a:bodyPr>
            <a:normAutofit/>
          </a:bodyPr>
          <a:lstStyle/>
          <a:p>
            <a:pPr algn="ctr">
              <a:buClr>
                <a:schemeClr val="accent6"/>
              </a:buClr>
            </a:pPr>
            <a:r>
              <a:rPr lang="en-US" sz="4000" dirty="0"/>
              <a:t>Salary Steps and Ranges</a:t>
            </a:r>
          </a:p>
          <a:p>
            <a:pPr lvl="1"/>
            <a:endParaRPr lang="en-US" dirty="0" smtClean="0"/>
          </a:p>
          <a:p>
            <a:pPr lvl="1">
              <a:buClr>
                <a:schemeClr val="accent6"/>
              </a:buClr>
              <a:buFont typeface="Wingdings" panose="05000000000000000000" pitchFamily="2" charset="2"/>
              <a:buChar char="§"/>
            </a:pPr>
            <a:r>
              <a:rPr lang="en-US" sz="2000" dirty="0"/>
              <a:t>Current (and historical) salary steps and ranges can be found on the UCSB HR webpage under Compensation</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To calculate 25% into the range: Min salary + ((Max salary – Min Salary) x .25</a:t>
            </a:r>
            <a:r>
              <a:rPr lang="en-US" sz="2000" dirty="0" smtClean="0"/>
              <a:t>)</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a:t>To calculate hourly rate:</a:t>
            </a:r>
          </a:p>
          <a:p>
            <a:pPr lvl="2">
              <a:buFont typeface="Arial" panose="020B0604020202020204" pitchFamily="34" charset="0"/>
              <a:buChar char="•"/>
            </a:pPr>
            <a:r>
              <a:rPr lang="en-US" sz="1800" dirty="0"/>
              <a:t>divide annual rate by 2,088 </a:t>
            </a:r>
            <a:r>
              <a:rPr lang="en-US" sz="1800" i="1" dirty="0"/>
              <a:t>or</a:t>
            </a:r>
          </a:p>
          <a:p>
            <a:pPr lvl="2">
              <a:buFont typeface="Arial" panose="020B0604020202020204" pitchFamily="34" charset="0"/>
              <a:buChar char="•"/>
            </a:pPr>
            <a:r>
              <a:rPr lang="en-US" sz="1800" dirty="0"/>
              <a:t>divide monthly rate by 174</a:t>
            </a:r>
          </a:p>
        </p:txBody>
      </p:sp>
    </p:spTree>
    <p:extLst>
      <p:ext uri="{BB962C8B-B14F-4D97-AF65-F5344CB8AC3E}">
        <p14:creationId xmlns:p14="http://schemas.microsoft.com/office/powerpoint/2010/main" val="523944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3" name="Content Placeholder 2"/>
          <p:cNvSpPr>
            <a:spLocks noGrp="1"/>
          </p:cNvSpPr>
          <p:nvPr>
            <p:ph sz="half" idx="1"/>
          </p:nvPr>
        </p:nvSpPr>
        <p:spPr>
          <a:xfrm>
            <a:off x="1097281" y="1766327"/>
            <a:ext cx="2945332" cy="4023360"/>
          </a:xfrm>
        </p:spPr>
        <p:txBody>
          <a:bodyPr/>
          <a:lstStyle/>
          <a:p>
            <a:r>
              <a:rPr lang="en-US" b="1" dirty="0" smtClean="0">
                <a:solidFill>
                  <a:schemeClr val="bg1">
                    <a:lumMod val="75000"/>
                  </a:schemeClr>
                </a:solidFill>
              </a:rPr>
              <a:t>1) </a:t>
            </a:r>
            <a:r>
              <a:rPr lang="en-US" b="1" u="sng" dirty="0" smtClean="0">
                <a:solidFill>
                  <a:schemeClr val="bg1">
                    <a:lumMod val="75000"/>
                  </a:schemeClr>
                </a:solidFill>
              </a:rPr>
              <a:t>BASICS</a:t>
            </a:r>
          </a:p>
          <a:p>
            <a:pPr>
              <a:buFont typeface="Wingdings" panose="05000000000000000000" pitchFamily="2" charset="2"/>
              <a:buChar char="§"/>
            </a:pPr>
            <a:r>
              <a:rPr lang="en-US" dirty="0">
                <a:solidFill>
                  <a:schemeClr val="bg1">
                    <a:lumMod val="75000"/>
                  </a:schemeClr>
                </a:solidFill>
              </a:rPr>
              <a:t>What is </a:t>
            </a:r>
            <a:r>
              <a:rPr lang="en-US" dirty="0" smtClean="0">
                <a:solidFill>
                  <a:schemeClr val="bg1">
                    <a:lumMod val="75000"/>
                  </a:schemeClr>
                </a:solidFill>
              </a:rPr>
              <a:t>it and why have it?</a:t>
            </a:r>
          </a:p>
          <a:p>
            <a:pPr>
              <a:buFont typeface="Wingdings" panose="05000000000000000000" pitchFamily="2" charset="2"/>
              <a:buChar char="§"/>
            </a:pPr>
            <a:r>
              <a:rPr lang="en-US" dirty="0">
                <a:solidFill>
                  <a:schemeClr val="bg1">
                    <a:lumMod val="75000"/>
                  </a:schemeClr>
                </a:solidFill>
              </a:rPr>
              <a:t>What makes </a:t>
            </a:r>
            <a:r>
              <a:rPr lang="en-US" dirty="0" smtClean="0">
                <a:solidFill>
                  <a:schemeClr val="bg1">
                    <a:lumMod val="75000"/>
                  </a:schemeClr>
                </a:solidFill>
              </a:rPr>
              <a:t>it up?</a:t>
            </a:r>
            <a:endParaRPr lang="en-US" dirty="0">
              <a:solidFill>
                <a:schemeClr val="bg1">
                  <a:lumMod val="75000"/>
                </a:schemeClr>
              </a:solidFill>
            </a:endParaRPr>
          </a:p>
          <a:p>
            <a:pPr>
              <a:buFont typeface="Wingdings" panose="05000000000000000000" pitchFamily="2" charset="2"/>
              <a:buChar char="§"/>
            </a:pPr>
            <a:r>
              <a:rPr lang="en-US" dirty="0" smtClean="0">
                <a:solidFill>
                  <a:schemeClr val="bg1">
                    <a:lumMod val="75000"/>
                  </a:schemeClr>
                </a:solidFill>
              </a:rPr>
              <a:t>Balancing the Staffing List</a:t>
            </a:r>
            <a:endParaRPr lang="en-US" dirty="0">
              <a:solidFill>
                <a:schemeClr val="bg1">
                  <a:lumMod val="75000"/>
                </a:schemeClr>
              </a:solidFill>
            </a:endParaRPr>
          </a:p>
          <a:p>
            <a:endParaRPr lang="en-US" dirty="0"/>
          </a:p>
        </p:txBody>
      </p:sp>
      <p:sp>
        <p:nvSpPr>
          <p:cNvPr id="4" name="Content Placeholder 3"/>
          <p:cNvSpPr>
            <a:spLocks noGrp="1"/>
          </p:cNvSpPr>
          <p:nvPr>
            <p:ph sz="half" idx="2"/>
          </p:nvPr>
        </p:nvSpPr>
        <p:spPr>
          <a:xfrm>
            <a:off x="4141372" y="1759109"/>
            <a:ext cx="3262965" cy="4028263"/>
          </a:xfrm>
        </p:spPr>
        <p:txBody>
          <a:bodyPr/>
          <a:lstStyle/>
          <a:p>
            <a:r>
              <a:rPr lang="en-US" b="1" dirty="0" smtClean="0">
                <a:solidFill>
                  <a:schemeClr val="bg1">
                    <a:lumMod val="75000"/>
                  </a:schemeClr>
                </a:solidFill>
              </a:rPr>
              <a:t>2) </a:t>
            </a:r>
            <a:r>
              <a:rPr lang="en-US" b="1" u="sng" dirty="0" smtClean="0">
                <a:solidFill>
                  <a:schemeClr val="bg1">
                    <a:lumMod val="75000"/>
                  </a:schemeClr>
                </a:solidFill>
              </a:rPr>
              <a:t>TOOLS</a:t>
            </a:r>
          </a:p>
          <a:p>
            <a:pPr>
              <a:buFont typeface="Wingdings" panose="05000000000000000000" pitchFamily="2" charset="2"/>
              <a:buChar char="§"/>
            </a:pPr>
            <a:r>
              <a:rPr lang="en-US" dirty="0" smtClean="0">
                <a:solidFill>
                  <a:schemeClr val="bg1">
                    <a:lumMod val="75000"/>
                  </a:schemeClr>
                </a:solidFill>
              </a:rPr>
              <a:t>Data Warehouse</a:t>
            </a:r>
          </a:p>
          <a:p>
            <a:pPr>
              <a:buFont typeface="Wingdings" panose="05000000000000000000" pitchFamily="2" charset="2"/>
              <a:buChar char="§"/>
            </a:pPr>
            <a:r>
              <a:rPr lang="en-US" dirty="0" smtClean="0">
                <a:solidFill>
                  <a:schemeClr val="bg1">
                    <a:lumMod val="75000"/>
                  </a:schemeClr>
                </a:solidFill>
              </a:rPr>
              <a:t>Open Provision template</a:t>
            </a:r>
            <a:endParaRPr lang="en-US" dirty="0">
              <a:solidFill>
                <a:schemeClr val="bg1">
                  <a:lumMod val="75000"/>
                </a:schemeClr>
              </a:solidFill>
            </a:endParaRPr>
          </a:p>
          <a:p>
            <a:pPr>
              <a:buFont typeface="Wingdings" panose="05000000000000000000" pitchFamily="2" charset="2"/>
              <a:buChar char="§"/>
            </a:pPr>
            <a:r>
              <a:rPr lang="en-US" dirty="0" smtClean="0">
                <a:solidFill>
                  <a:schemeClr val="bg1">
                    <a:lumMod val="75000"/>
                  </a:schemeClr>
                </a:solidFill>
              </a:rPr>
              <a:t>Transfer of Funds system</a:t>
            </a:r>
            <a:endParaRPr lang="en-US" dirty="0">
              <a:solidFill>
                <a:schemeClr val="bg1">
                  <a:lumMod val="75000"/>
                </a:schemeClr>
              </a:solidFill>
            </a:endParaRPr>
          </a:p>
          <a:p>
            <a:pPr>
              <a:buFont typeface="Wingdings" panose="05000000000000000000" pitchFamily="2" charset="2"/>
              <a:buChar char="§"/>
            </a:pPr>
            <a:r>
              <a:rPr lang="en-US" dirty="0" smtClean="0">
                <a:solidFill>
                  <a:schemeClr val="bg1">
                    <a:lumMod val="75000"/>
                  </a:schemeClr>
                </a:solidFill>
              </a:rPr>
              <a:t>Costing Reports</a:t>
            </a:r>
          </a:p>
          <a:p>
            <a:pPr>
              <a:buFont typeface="Wingdings" panose="05000000000000000000" pitchFamily="2" charset="2"/>
              <a:buChar char="§"/>
            </a:pPr>
            <a:r>
              <a:rPr lang="en-US" dirty="0" smtClean="0">
                <a:solidFill>
                  <a:schemeClr val="bg1">
                    <a:lumMod val="75000"/>
                  </a:schemeClr>
                </a:solidFill>
              </a:rPr>
              <a:t>Reconciliation Worksheet</a:t>
            </a:r>
          </a:p>
          <a:p>
            <a:pPr>
              <a:buFont typeface="Wingdings" panose="05000000000000000000" pitchFamily="2" charset="2"/>
              <a:buChar char="§"/>
            </a:pPr>
            <a:r>
              <a:rPr lang="en-US" dirty="0" smtClean="0">
                <a:solidFill>
                  <a:schemeClr val="bg1">
                    <a:lumMod val="75000"/>
                  </a:schemeClr>
                </a:solidFill>
              </a:rPr>
              <a:t>Salary steps and ranges</a:t>
            </a:r>
            <a:endParaRPr lang="en-US" dirty="0">
              <a:solidFill>
                <a:schemeClr val="bg1">
                  <a:lumMod val="75000"/>
                </a:schemeClr>
              </a:solidFill>
            </a:endParaRPr>
          </a:p>
          <a:p>
            <a:pPr>
              <a:buFont typeface="Wingdings" panose="05000000000000000000" pitchFamily="2" charset="2"/>
              <a:buChar char="§"/>
            </a:pPr>
            <a:endParaRPr lang="en-US" dirty="0" smtClean="0">
              <a:solidFill>
                <a:schemeClr val="tx1"/>
              </a:solidFill>
            </a:endParaRPr>
          </a:p>
          <a:p>
            <a:endParaRPr lang="en-US" dirty="0"/>
          </a:p>
        </p:txBody>
      </p:sp>
      <p:sp>
        <p:nvSpPr>
          <p:cNvPr id="5" name="Content Placeholder 2"/>
          <p:cNvSpPr txBox="1">
            <a:spLocks/>
          </p:cNvSpPr>
          <p:nvPr/>
        </p:nvSpPr>
        <p:spPr>
          <a:xfrm>
            <a:off x="7652085" y="1778539"/>
            <a:ext cx="3380875" cy="42131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tx1"/>
                </a:solidFill>
              </a:rPr>
              <a:t>3) </a:t>
            </a:r>
            <a:r>
              <a:rPr lang="en-US" b="1" u="sng" dirty="0" smtClean="0">
                <a:solidFill>
                  <a:schemeClr val="tx1"/>
                </a:solidFill>
              </a:rPr>
              <a:t>SUB 1 TRANSACTIONS</a:t>
            </a:r>
            <a:endParaRPr lang="en-US" b="1" u="sng" dirty="0">
              <a:solidFill>
                <a:schemeClr val="tx1"/>
              </a:solidFill>
            </a:endParaRPr>
          </a:p>
          <a:p>
            <a:pPr>
              <a:buFont typeface="Wingdings" panose="05000000000000000000" pitchFamily="2" charset="2"/>
              <a:buChar char="§"/>
            </a:pPr>
            <a:r>
              <a:rPr lang="en-US" dirty="0">
                <a:solidFill>
                  <a:schemeClr val="tx1"/>
                </a:solidFill>
              </a:rPr>
              <a:t>New hire</a:t>
            </a:r>
          </a:p>
          <a:p>
            <a:pPr>
              <a:buFont typeface="Wingdings" panose="05000000000000000000" pitchFamily="2" charset="2"/>
              <a:buChar char="§"/>
            </a:pPr>
            <a:r>
              <a:rPr lang="en-US" dirty="0">
                <a:solidFill>
                  <a:schemeClr val="tx1"/>
                </a:solidFill>
              </a:rPr>
              <a:t>Separation or transfer</a:t>
            </a:r>
          </a:p>
          <a:p>
            <a:pPr>
              <a:buFont typeface="Wingdings" panose="05000000000000000000" pitchFamily="2" charset="2"/>
              <a:buChar char="§"/>
            </a:pPr>
            <a:r>
              <a:rPr lang="en-US" dirty="0">
                <a:solidFill>
                  <a:schemeClr val="tx1"/>
                </a:solidFill>
              </a:rPr>
              <a:t>Reclassification</a:t>
            </a:r>
          </a:p>
          <a:p>
            <a:pPr>
              <a:buFont typeface="Wingdings" panose="05000000000000000000" pitchFamily="2" charset="2"/>
              <a:buChar char="§"/>
            </a:pPr>
            <a:r>
              <a:rPr lang="en-US" dirty="0">
                <a:solidFill>
                  <a:schemeClr val="tx1"/>
                </a:solidFill>
              </a:rPr>
              <a:t>Equity adjustment</a:t>
            </a:r>
          </a:p>
          <a:p>
            <a:pPr>
              <a:buFont typeface="Wingdings" panose="05000000000000000000" pitchFamily="2" charset="2"/>
              <a:buChar char="§"/>
            </a:pPr>
            <a:r>
              <a:rPr lang="en-US" dirty="0">
                <a:solidFill>
                  <a:schemeClr val="tx1"/>
                </a:solidFill>
              </a:rPr>
              <a:t>Merits &amp; range adjustments</a:t>
            </a:r>
          </a:p>
          <a:p>
            <a:pPr>
              <a:buFont typeface="Wingdings" panose="05000000000000000000" pitchFamily="2" charset="2"/>
              <a:buChar char="§"/>
            </a:pPr>
            <a:r>
              <a:rPr lang="en-US" dirty="0">
                <a:solidFill>
                  <a:schemeClr val="tx1"/>
                </a:solidFill>
              </a:rPr>
              <a:t>Change in FTE</a:t>
            </a:r>
          </a:p>
          <a:p>
            <a:pPr marL="0" indent="0">
              <a:buNone/>
            </a:pPr>
            <a:endParaRPr lang="en-US" dirty="0">
              <a:solidFill>
                <a:schemeClr val="tx1"/>
              </a:solidFill>
            </a:endParaRPr>
          </a:p>
          <a:p>
            <a:pPr marL="201163"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1977692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371600"/>
            <a:ext cx="10058400" cy="5125453"/>
          </a:xfrm>
        </p:spPr>
        <p:txBody>
          <a:bodyPr>
            <a:normAutofit fontScale="92500" lnSpcReduction="10000"/>
          </a:bodyPr>
          <a:lstStyle/>
          <a:p>
            <a:pPr algn="ctr">
              <a:buClr>
                <a:schemeClr val="accent6"/>
              </a:buClr>
            </a:pPr>
            <a:r>
              <a:rPr lang="en-US" sz="4000" dirty="0"/>
              <a:t>New Hire</a:t>
            </a:r>
          </a:p>
          <a:p>
            <a:pPr marL="201163" lvl="1" indent="0">
              <a:buNone/>
            </a:pPr>
            <a:endParaRPr lang="en-US" dirty="0" smtClean="0"/>
          </a:p>
          <a:p>
            <a:pPr lvl="1">
              <a:buClr>
                <a:schemeClr val="accent6"/>
              </a:buClr>
              <a:buFont typeface="Wingdings" panose="05000000000000000000" pitchFamily="2" charset="2"/>
              <a:buChar char="§"/>
            </a:pPr>
            <a:r>
              <a:rPr lang="en-US" sz="2000" dirty="0"/>
              <a:t>A new hire replaces an employee with the same Title Code:</a:t>
            </a:r>
          </a:p>
          <a:p>
            <a:pPr lvl="2">
              <a:buClr>
                <a:schemeClr val="accent6"/>
              </a:buClr>
              <a:buFont typeface="Wingdings" panose="05000000000000000000" pitchFamily="2" charset="2"/>
              <a:buChar char="§"/>
            </a:pPr>
            <a:r>
              <a:rPr lang="en-US" sz="1800" dirty="0"/>
              <a:t>If the new employee’s salary is </a:t>
            </a:r>
            <a:r>
              <a:rPr lang="en-US" sz="1800" b="1" u="sng" dirty="0"/>
              <a:t>less</a:t>
            </a:r>
            <a:r>
              <a:rPr lang="en-US" sz="1800" dirty="0"/>
              <a:t> than the previous employee’s salary or Open Provision amount, subtract the difference from the budget. Prepare a TOF permanently debiting Sub 1 and crediting a support Sub (generally Sub 3). Annotate the report, showing your calculations, and </a:t>
            </a:r>
            <a:r>
              <a:rPr lang="en-US" sz="1800" dirty="0" smtClean="0"/>
              <a:t>add </a:t>
            </a:r>
            <a:r>
              <a:rPr lang="en-US" sz="1800" dirty="0"/>
              <a:t>the </a:t>
            </a:r>
            <a:r>
              <a:rPr lang="en-US" sz="1800" dirty="0" smtClean="0"/>
              <a:t>debit to </a:t>
            </a:r>
            <a:r>
              <a:rPr lang="en-US" sz="1800" dirty="0"/>
              <a:t>the Permanent Budget column</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If the new employee’s salary is </a:t>
            </a:r>
            <a:r>
              <a:rPr lang="en-US" sz="1800" b="1" u="sng" dirty="0"/>
              <a:t>greater</a:t>
            </a:r>
            <a:r>
              <a:rPr lang="en-US" sz="1800" dirty="0"/>
              <a:t> than the previous employee’s or the Open Provision amount, add the difference to the budget and prepare a TOF permanently crediting Sub 1 and debiting a support Sub. Annotate the report, showing your calculations, and </a:t>
            </a:r>
            <a:r>
              <a:rPr lang="en-US" sz="1800" dirty="0" smtClean="0"/>
              <a:t>add </a:t>
            </a:r>
            <a:r>
              <a:rPr lang="en-US" sz="1800" dirty="0"/>
              <a:t>the </a:t>
            </a:r>
            <a:r>
              <a:rPr lang="en-US" sz="1800" dirty="0" smtClean="0"/>
              <a:t>credit to </a:t>
            </a:r>
            <a:r>
              <a:rPr lang="en-US" sz="1800" dirty="0"/>
              <a:t>the Permanent Budget column</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If the new employee’s salary is the </a:t>
            </a:r>
            <a:r>
              <a:rPr lang="en-US" sz="1800" b="1" u="sng" dirty="0"/>
              <a:t>same</a:t>
            </a:r>
            <a:r>
              <a:rPr lang="en-US" sz="1800" dirty="0"/>
              <a:t> as the previous employee’s or the Open Provision amount there is no need for a TOF</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If the new employee is taking over a spot held by an Open Provision, use the Open Provision template to delete the provision that is now filled. Annotate the report by drawing a line through the provision to be deleted and subtract the FTE and salary from the PPS/Provision budget total.</a:t>
            </a:r>
          </a:p>
          <a:p>
            <a:pPr marL="201163" lvl="1" indent="0">
              <a:buNone/>
            </a:pPr>
            <a:endParaRPr lang="en-US" sz="2000" dirty="0"/>
          </a:p>
        </p:txBody>
      </p:sp>
    </p:spTree>
    <p:extLst>
      <p:ext uri="{BB962C8B-B14F-4D97-AF65-F5344CB8AC3E}">
        <p14:creationId xmlns:p14="http://schemas.microsoft.com/office/powerpoint/2010/main" val="3971394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66800" y="1460723"/>
            <a:ext cx="10058400" cy="4988203"/>
          </a:xfrm>
        </p:spPr>
        <p:txBody>
          <a:bodyPr>
            <a:normAutofit lnSpcReduction="10000"/>
          </a:bodyPr>
          <a:lstStyle/>
          <a:p>
            <a:pPr algn="ctr">
              <a:buClr>
                <a:schemeClr val="accent6"/>
              </a:buClr>
            </a:pPr>
            <a:r>
              <a:rPr lang="en-US" sz="4000" dirty="0"/>
              <a:t>Separation or Transfer</a:t>
            </a:r>
          </a:p>
          <a:p>
            <a:pPr marL="201163" lvl="1" indent="0">
              <a:buNone/>
            </a:pPr>
            <a:endParaRPr lang="en-US" dirty="0" smtClean="0"/>
          </a:p>
          <a:p>
            <a:pPr lvl="1">
              <a:buClr>
                <a:schemeClr val="accent6"/>
              </a:buClr>
              <a:buFont typeface="Wingdings" panose="05000000000000000000" pitchFamily="2" charset="2"/>
              <a:buChar char="§"/>
            </a:pPr>
            <a:r>
              <a:rPr lang="en-US" sz="2000" dirty="0"/>
              <a:t>An employee vacates a </a:t>
            </a:r>
            <a:r>
              <a:rPr lang="en-US" sz="2000" b="1" i="1" dirty="0"/>
              <a:t>range-based</a:t>
            </a:r>
            <a:r>
              <a:rPr lang="en-US" sz="2000" dirty="0"/>
              <a:t> staff position:</a:t>
            </a:r>
          </a:p>
          <a:p>
            <a:pPr lvl="2">
              <a:buClr>
                <a:schemeClr val="accent6"/>
              </a:buClr>
              <a:buFont typeface="Wingdings" panose="05000000000000000000" pitchFamily="2" charset="2"/>
              <a:buChar char="§"/>
            </a:pPr>
            <a:r>
              <a:rPr lang="en-US" sz="1800" dirty="0"/>
              <a:t>If the former employee’s salary is </a:t>
            </a:r>
            <a:r>
              <a:rPr lang="en-US" sz="1800" b="1" u="sng" dirty="0"/>
              <a:t>less</a:t>
            </a:r>
            <a:r>
              <a:rPr lang="en-US" sz="1800" dirty="0"/>
              <a:t> than 25% into the range, add the difference to the budget. Prepare a TOF permanently crediting Sub 1 and debiting a support Sub (generally Sub 3). Annotate the report, showing your calculations, and </a:t>
            </a:r>
            <a:r>
              <a:rPr lang="en-US" sz="1800" dirty="0" smtClean="0"/>
              <a:t>add </a:t>
            </a:r>
            <a:r>
              <a:rPr lang="en-US" sz="1800" dirty="0"/>
              <a:t>the </a:t>
            </a:r>
            <a:r>
              <a:rPr lang="en-US" sz="1800" dirty="0" smtClean="0"/>
              <a:t>credit to </a:t>
            </a:r>
            <a:r>
              <a:rPr lang="en-US" sz="1800" dirty="0"/>
              <a:t>the Permanent Budget column</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If the former employee’s salary is </a:t>
            </a:r>
            <a:r>
              <a:rPr lang="en-US" sz="1800" b="1" u="sng" dirty="0"/>
              <a:t>greater</a:t>
            </a:r>
            <a:r>
              <a:rPr lang="en-US" sz="1800" dirty="0"/>
              <a:t> than 25% into the range, subtract the difference from the budget and prepare a TOF permanently debiting Sub 1 and crediting a support Sub. Annotate the report, showing your calculations, and </a:t>
            </a:r>
            <a:r>
              <a:rPr lang="en-US" sz="1800" dirty="0" smtClean="0"/>
              <a:t>add </a:t>
            </a:r>
            <a:r>
              <a:rPr lang="en-US" sz="1800" dirty="0"/>
              <a:t>the </a:t>
            </a:r>
            <a:r>
              <a:rPr lang="en-US" sz="1800" dirty="0" smtClean="0"/>
              <a:t>debit to </a:t>
            </a:r>
            <a:r>
              <a:rPr lang="en-US" sz="1800" dirty="0"/>
              <a:t>the Permanent Budget column</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If the former employee’s salary is at 25%, there is no need for a TOF</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Create an Open Provision place holder for the position at 25% into the range. Annotate the report by adding the FTE and salary, referencing the Title Code, and add the totals to the PPS/Provision total.</a:t>
            </a:r>
          </a:p>
          <a:p>
            <a:pPr marL="201163" lvl="1" indent="0">
              <a:buNone/>
            </a:pPr>
            <a:endParaRPr lang="en-US" sz="2000" dirty="0"/>
          </a:p>
        </p:txBody>
      </p:sp>
    </p:spTree>
    <p:extLst>
      <p:ext uri="{BB962C8B-B14F-4D97-AF65-F5344CB8AC3E}">
        <p14:creationId xmlns:p14="http://schemas.microsoft.com/office/powerpoint/2010/main" val="3137505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845733"/>
            <a:ext cx="10058400" cy="4314435"/>
          </a:xfrm>
        </p:spPr>
        <p:txBody>
          <a:bodyPr>
            <a:normAutofit/>
          </a:bodyPr>
          <a:lstStyle/>
          <a:p>
            <a:pPr algn="ctr">
              <a:buClr>
                <a:schemeClr val="accent6"/>
              </a:buClr>
            </a:pPr>
            <a:r>
              <a:rPr lang="en-US" sz="4000" dirty="0"/>
              <a:t>Separation or Transfer</a:t>
            </a:r>
          </a:p>
          <a:p>
            <a:pPr marL="201163" lvl="1" indent="0">
              <a:buNone/>
            </a:pPr>
            <a:endParaRPr lang="en-US" dirty="0" smtClean="0"/>
          </a:p>
          <a:p>
            <a:pPr lvl="1">
              <a:buClr>
                <a:schemeClr val="accent6"/>
              </a:buClr>
              <a:buFont typeface="Wingdings" panose="05000000000000000000" pitchFamily="2" charset="2"/>
              <a:buChar char="§"/>
            </a:pPr>
            <a:r>
              <a:rPr lang="en-US" sz="2000" dirty="0"/>
              <a:t>An employee vacates a </a:t>
            </a:r>
            <a:r>
              <a:rPr lang="en-US" sz="2000" b="1" i="1" dirty="0"/>
              <a:t>step-based</a:t>
            </a:r>
            <a:r>
              <a:rPr lang="en-US" sz="2000" dirty="0"/>
              <a:t> staff position:</a:t>
            </a:r>
          </a:p>
          <a:p>
            <a:pPr lvl="2">
              <a:buClr>
                <a:schemeClr val="accent6"/>
              </a:buClr>
              <a:buFont typeface="Wingdings" panose="05000000000000000000" pitchFamily="2" charset="2"/>
              <a:buChar char="§"/>
            </a:pPr>
            <a:r>
              <a:rPr lang="en-US" sz="1800" dirty="0"/>
              <a:t>If the former employee’s step is </a:t>
            </a:r>
            <a:r>
              <a:rPr lang="en-US" sz="1800" b="1" u="sng" dirty="0"/>
              <a:t>higher</a:t>
            </a:r>
            <a:r>
              <a:rPr lang="en-US" sz="1800" dirty="0"/>
              <a:t> than Step 1, subtract the difference between that current step and Step 1 and prepare a TOF permanently debiting Sub 1 and crediting a support Sub. Annotate the report, showing your calculations, and </a:t>
            </a:r>
            <a:r>
              <a:rPr lang="en-US" sz="1800" dirty="0" smtClean="0"/>
              <a:t>add </a:t>
            </a:r>
            <a:r>
              <a:rPr lang="en-US" sz="1800" dirty="0"/>
              <a:t>the </a:t>
            </a:r>
            <a:r>
              <a:rPr lang="en-US" sz="1800" dirty="0" smtClean="0"/>
              <a:t>debit to </a:t>
            </a:r>
            <a:r>
              <a:rPr lang="en-US" sz="1800" dirty="0"/>
              <a:t>the Permanent Budget column</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If the former employee’s salary is at Step 1, there is no need for a TOF</a:t>
            </a:r>
            <a:r>
              <a:rPr lang="en-US" sz="1800" dirty="0" smtClean="0"/>
              <a:t>.</a:t>
            </a:r>
          </a:p>
          <a:p>
            <a:pPr marL="914400" lvl="2" indent="0">
              <a:buClr>
                <a:schemeClr val="accent6"/>
              </a:buClr>
              <a:buNone/>
            </a:pPr>
            <a:endParaRPr lang="en-US" sz="1800" dirty="0"/>
          </a:p>
          <a:p>
            <a:pPr lvl="2">
              <a:buClr>
                <a:schemeClr val="accent6"/>
              </a:buClr>
              <a:buFont typeface="Wingdings" panose="05000000000000000000" pitchFamily="2" charset="2"/>
              <a:buChar char="§"/>
            </a:pPr>
            <a:r>
              <a:rPr lang="en-US" sz="1800" dirty="0"/>
              <a:t>Create an Open Provision place holder for the position at Step 1. Annotate the report by adding the FTE and salary, referencing the Title Code, and add the totals to the PPS/Provision total.</a:t>
            </a:r>
          </a:p>
          <a:p>
            <a:pPr marL="201163" lvl="1" indent="0">
              <a:buNone/>
            </a:pPr>
            <a:endParaRPr lang="en-US" sz="2000" dirty="0"/>
          </a:p>
        </p:txBody>
      </p:sp>
    </p:spTree>
    <p:extLst>
      <p:ext uri="{BB962C8B-B14F-4D97-AF65-F5344CB8AC3E}">
        <p14:creationId xmlns:p14="http://schemas.microsoft.com/office/powerpoint/2010/main" val="165436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8" name="Content Placeholder 2"/>
          <p:cNvSpPr>
            <a:spLocks noGrp="1"/>
          </p:cNvSpPr>
          <p:nvPr>
            <p:ph sz="half" idx="1"/>
          </p:nvPr>
        </p:nvSpPr>
        <p:spPr>
          <a:xfrm>
            <a:off x="3732999" y="1766326"/>
            <a:ext cx="4726003" cy="4357747"/>
          </a:xfrm>
        </p:spPr>
        <p:txBody>
          <a:bodyPr>
            <a:normAutofit/>
          </a:bodyPr>
          <a:lstStyle/>
          <a:p>
            <a:r>
              <a:rPr lang="en-US" b="1" u="sng" dirty="0" smtClean="0">
                <a:solidFill>
                  <a:schemeClr val="tx1"/>
                </a:solidFill>
              </a:rPr>
              <a:t>RECONCILIATION EXERCISES</a:t>
            </a:r>
          </a:p>
          <a:p>
            <a:pPr>
              <a:buFont typeface="Wingdings" panose="05000000000000000000" pitchFamily="2" charset="2"/>
              <a:buChar char="§"/>
            </a:pPr>
            <a:r>
              <a:rPr lang="en-US" dirty="0" smtClean="0">
                <a:solidFill>
                  <a:schemeClr val="tx1"/>
                </a:solidFill>
              </a:rPr>
              <a:t>Helpful Hints</a:t>
            </a:r>
          </a:p>
          <a:p>
            <a:pPr>
              <a:buFont typeface="Wingdings" panose="05000000000000000000" pitchFamily="2" charset="2"/>
              <a:buChar char="§"/>
            </a:pPr>
            <a:r>
              <a:rPr lang="en-US" dirty="0" smtClean="0">
                <a:solidFill>
                  <a:schemeClr val="tx1"/>
                </a:solidFill>
              </a:rPr>
              <a:t>Getting Started</a:t>
            </a:r>
          </a:p>
          <a:p>
            <a:pPr>
              <a:buFont typeface="Wingdings" panose="05000000000000000000" pitchFamily="2" charset="2"/>
              <a:buChar char="§"/>
            </a:pPr>
            <a:r>
              <a:rPr lang="en-US" dirty="0" smtClean="0">
                <a:solidFill>
                  <a:schemeClr val="tx1"/>
                </a:solidFill>
              </a:rPr>
              <a:t>Example Set 1</a:t>
            </a:r>
          </a:p>
          <a:p>
            <a:pPr lvl="1">
              <a:buFont typeface="Wingdings" panose="05000000000000000000" pitchFamily="2" charset="2"/>
              <a:buChar char="§"/>
            </a:pPr>
            <a:r>
              <a:rPr lang="en-US" dirty="0" smtClean="0">
                <a:solidFill>
                  <a:schemeClr val="tx1"/>
                </a:solidFill>
              </a:rPr>
              <a:t>Separation</a:t>
            </a:r>
          </a:p>
          <a:p>
            <a:pPr lvl="1">
              <a:buFont typeface="Wingdings" panose="05000000000000000000" pitchFamily="2" charset="2"/>
              <a:buChar char="§"/>
            </a:pPr>
            <a:r>
              <a:rPr lang="en-US" dirty="0" smtClean="0">
                <a:solidFill>
                  <a:schemeClr val="tx1"/>
                </a:solidFill>
              </a:rPr>
              <a:t>New Hire</a:t>
            </a:r>
          </a:p>
          <a:p>
            <a:pPr lvl="1">
              <a:buFont typeface="Wingdings" panose="05000000000000000000" pitchFamily="2" charset="2"/>
              <a:buChar char="§"/>
            </a:pPr>
            <a:r>
              <a:rPr lang="en-US" dirty="0" smtClean="0">
                <a:solidFill>
                  <a:schemeClr val="tx1"/>
                </a:solidFill>
              </a:rPr>
              <a:t>Open Provision update</a:t>
            </a:r>
          </a:p>
          <a:p>
            <a:pPr>
              <a:buFont typeface="Wingdings" panose="05000000000000000000" pitchFamily="2" charset="2"/>
              <a:buChar char="§"/>
            </a:pPr>
            <a:r>
              <a:rPr lang="en-US" dirty="0" smtClean="0">
                <a:solidFill>
                  <a:schemeClr val="tx1"/>
                </a:solidFill>
              </a:rPr>
              <a:t>Example Set 2</a:t>
            </a:r>
          </a:p>
          <a:p>
            <a:pPr lvl="1">
              <a:buFont typeface="Wingdings" panose="05000000000000000000" pitchFamily="2" charset="2"/>
              <a:buChar char="§"/>
            </a:pPr>
            <a:r>
              <a:rPr lang="en-US" dirty="0" smtClean="0">
                <a:solidFill>
                  <a:schemeClr val="tx1"/>
                </a:solidFill>
              </a:rPr>
              <a:t>Equity increase</a:t>
            </a:r>
          </a:p>
          <a:p>
            <a:pPr lvl="1">
              <a:buFont typeface="Wingdings" panose="05000000000000000000" pitchFamily="2" charset="2"/>
              <a:buChar char="§"/>
            </a:pPr>
            <a:r>
              <a:rPr lang="en-US" dirty="0" smtClean="0">
                <a:solidFill>
                  <a:schemeClr val="tx1"/>
                </a:solidFill>
              </a:rPr>
              <a:t>Range Adjustment correction</a:t>
            </a:r>
          </a:p>
          <a:p>
            <a:pPr lvl="1">
              <a:buFont typeface="Wingdings" panose="05000000000000000000" pitchFamily="2" charset="2"/>
              <a:buChar char="§"/>
            </a:pPr>
            <a:r>
              <a:rPr lang="en-US" dirty="0" smtClean="0">
                <a:solidFill>
                  <a:schemeClr val="tx1"/>
                </a:solidFill>
              </a:rPr>
              <a:t>Reclassification</a:t>
            </a:r>
          </a:p>
          <a:p>
            <a:pPr marL="0" indent="0">
              <a:buNone/>
            </a:pPr>
            <a:endParaRPr lang="en-US"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4294103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845733"/>
            <a:ext cx="10058400" cy="4314435"/>
          </a:xfrm>
        </p:spPr>
        <p:txBody>
          <a:bodyPr>
            <a:normAutofit lnSpcReduction="10000"/>
          </a:bodyPr>
          <a:lstStyle/>
          <a:p>
            <a:pPr algn="ctr">
              <a:buClr>
                <a:schemeClr val="accent6"/>
              </a:buClr>
            </a:pPr>
            <a:r>
              <a:rPr lang="en-US" sz="4000" dirty="0"/>
              <a:t>Reclassification</a:t>
            </a:r>
          </a:p>
          <a:p>
            <a:pPr marL="384038" lvl="2" indent="0">
              <a:buNone/>
            </a:pPr>
            <a:endParaRPr lang="en-US" sz="1600" dirty="0"/>
          </a:p>
          <a:p>
            <a:pPr lvl="2">
              <a:buClr>
                <a:schemeClr val="accent6"/>
              </a:buClr>
              <a:buFont typeface="Wingdings" panose="05000000000000000000" pitchFamily="2" charset="2"/>
              <a:buChar char="§"/>
            </a:pPr>
            <a:r>
              <a:rPr lang="en-US" sz="2000" dirty="0"/>
              <a:t>Prepare a TOF permanently debiting the old FTE and salary in Sub 1 and crediting the new FTE and salary in Sub 1, referencing the Title Code on each line. Permanently debit a support Sub for the difference in salary. Annotate the report, showing your calculations, and </a:t>
            </a:r>
            <a:r>
              <a:rPr lang="en-US" sz="2000" dirty="0" smtClean="0"/>
              <a:t>add the debit (old Title Code) and credit (new </a:t>
            </a:r>
            <a:r>
              <a:rPr lang="en-US" dirty="0" smtClean="0"/>
              <a:t>Title Code) for both the FTE</a:t>
            </a:r>
            <a:r>
              <a:rPr lang="en-US" sz="2000" dirty="0" smtClean="0"/>
              <a:t> and salary in </a:t>
            </a:r>
            <a:r>
              <a:rPr lang="en-US" sz="2000" dirty="0"/>
              <a:t>the Permanent Budget column</a:t>
            </a:r>
            <a:r>
              <a:rPr lang="en-US" sz="2000" dirty="0" smtClean="0"/>
              <a:t>.</a:t>
            </a:r>
          </a:p>
          <a:p>
            <a:pPr marL="914400" lvl="2" indent="0">
              <a:buNone/>
            </a:pPr>
            <a:endParaRPr lang="en-US" sz="2000" dirty="0"/>
          </a:p>
          <a:p>
            <a:pPr lvl="2">
              <a:buClr>
                <a:schemeClr val="accent6"/>
              </a:buClr>
              <a:buFont typeface="Wingdings" panose="05000000000000000000" pitchFamily="2" charset="2"/>
              <a:buChar char="§"/>
            </a:pPr>
            <a:r>
              <a:rPr lang="en-US" sz="2000" dirty="0" smtClean="0"/>
              <a:t>If </a:t>
            </a:r>
            <a:r>
              <a:rPr lang="en-US" sz="2000" dirty="0"/>
              <a:t>there is no difference in salary, a TOF should still be prepared in the same manner as above (with the exception of the support Sub line) so there is a record of the change in Title Code.</a:t>
            </a:r>
          </a:p>
          <a:p>
            <a:pPr lvl="2">
              <a:buFont typeface="Wingdings" panose="05000000000000000000" pitchFamily="2" charset="2"/>
              <a:buChar char="§"/>
            </a:pPr>
            <a:endParaRPr lang="en-US" sz="2000" dirty="0"/>
          </a:p>
          <a:p>
            <a:pPr lvl="2">
              <a:buClr>
                <a:schemeClr val="accent6"/>
              </a:buClr>
              <a:buFont typeface="Wingdings" panose="05000000000000000000" pitchFamily="2" charset="2"/>
              <a:buChar char="§"/>
            </a:pPr>
            <a:r>
              <a:rPr lang="en-US" sz="2000" dirty="0"/>
              <a:t>In the unusual case of a downward reclassification, follow the same instructions as above and credit a support Sub for the difference.</a:t>
            </a:r>
          </a:p>
          <a:p>
            <a:pPr marL="201163" lvl="1" indent="0">
              <a:buNone/>
            </a:pPr>
            <a:endParaRPr lang="en-US" sz="2000" dirty="0"/>
          </a:p>
        </p:txBody>
      </p:sp>
    </p:spTree>
    <p:extLst>
      <p:ext uri="{BB962C8B-B14F-4D97-AF65-F5344CB8AC3E}">
        <p14:creationId xmlns:p14="http://schemas.microsoft.com/office/powerpoint/2010/main" val="1199698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845733"/>
            <a:ext cx="10058400" cy="4314435"/>
          </a:xfrm>
        </p:spPr>
        <p:txBody>
          <a:bodyPr>
            <a:normAutofit/>
          </a:bodyPr>
          <a:lstStyle/>
          <a:p>
            <a:pPr algn="ctr">
              <a:buClr>
                <a:schemeClr val="accent6"/>
              </a:buClr>
            </a:pPr>
            <a:r>
              <a:rPr lang="en-US" sz="4000" dirty="0"/>
              <a:t>Reclassification</a:t>
            </a:r>
          </a:p>
          <a:p>
            <a:pPr marL="384038" lvl="2" indent="0">
              <a:buNone/>
            </a:pPr>
            <a:endParaRPr lang="en-US" sz="1600" dirty="0"/>
          </a:p>
          <a:p>
            <a:pPr lvl="2">
              <a:buClr>
                <a:schemeClr val="accent6"/>
              </a:buClr>
              <a:buFont typeface="Wingdings" panose="05000000000000000000" pitchFamily="2" charset="2"/>
              <a:buChar char="§"/>
            </a:pPr>
            <a:r>
              <a:rPr lang="en-US" sz="2000" dirty="0" smtClean="0"/>
              <a:t>If the reclassification involves an Open Provision, prepare a TOF permanently debiting the old FTE and salary in Sub 1 and crediting the new FTE and salary at Step 1 or 25% into the range in Sub 1, referencing the Title Code on each line. Permanently debit a support Sub for the difference in salary. </a:t>
            </a:r>
            <a:r>
              <a:rPr lang="en-US" dirty="0"/>
              <a:t>Annotate the report, showing your calculations, and add the debit (old Title Code) and credit (new Title Code) for both the FTE and salary in the Permanent Budget column</a:t>
            </a:r>
            <a:r>
              <a:rPr lang="en-US" dirty="0" smtClean="0"/>
              <a:t>.</a:t>
            </a:r>
          </a:p>
          <a:p>
            <a:pPr marL="914400" lvl="2" indent="0">
              <a:buClr>
                <a:schemeClr val="accent6"/>
              </a:buClr>
              <a:buNone/>
            </a:pPr>
            <a:endParaRPr lang="en-US" dirty="0"/>
          </a:p>
          <a:p>
            <a:pPr lvl="2">
              <a:buClr>
                <a:schemeClr val="accent6"/>
              </a:buClr>
              <a:buFont typeface="Wingdings" panose="05000000000000000000" pitchFamily="2" charset="2"/>
              <a:buChar char="§"/>
            </a:pPr>
            <a:r>
              <a:rPr lang="en-US" sz="2000" dirty="0" smtClean="0"/>
              <a:t>Using the Open Provision template, delete the old provision and create a new provision.</a:t>
            </a:r>
          </a:p>
          <a:p>
            <a:pPr marL="384038" lvl="2" indent="0">
              <a:buNone/>
            </a:pPr>
            <a:endParaRPr lang="en-US" sz="2000" dirty="0"/>
          </a:p>
          <a:p>
            <a:pPr marL="201163" lvl="1" indent="0">
              <a:buNone/>
            </a:pPr>
            <a:endParaRPr lang="en-US" sz="2000" dirty="0"/>
          </a:p>
        </p:txBody>
      </p:sp>
    </p:spTree>
    <p:extLst>
      <p:ext uri="{BB962C8B-B14F-4D97-AF65-F5344CB8AC3E}">
        <p14:creationId xmlns:p14="http://schemas.microsoft.com/office/powerpoint/2010/main" val="1523938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845733"/>
            <a:ext cx="10058400" cy="4314435"/>
          </a:xfrm>
        </p:spPr>
        <p:txBody>
          <a:bodyPr>
            <a:normAutofit/>
          </a:bodyPr>
          <a:lstStyle/>
          <a:p>
            <a:pPr algn="ctr">
              <a:buClr>
                <a:schemeClr val="accent6"/>
              </a:buClr>
            </a:pPr>
            <a:r>
              <a:rPr lang="en-US" sz="4000" dirty="0"/>
              <a:t>Equity Increase</a:t>
            </a:r>
          </a:p>
          <a:p>
            <a:pPr marL="384038" lvl="2" indent="0">
              <a:buNone/>
            </a:pPr>
            <a:endParaRPr lang="en-US" sz="1600" dirty="0"/>
          </a:p>
          <a:p>
            <a:pPr lvl="2">
              <a:buClr>
                <a:schemeClr val="accent6"/>
              </a:buClr>
              <a:buFont typeface="Wingdings" panose="05000000000000000000" pitchFamily="2" charset="2"/>
              <a:buChar char="§"/>
            </a:pPr>
            <a:r>
              <a:rPr lang="en-US" sz="2000" dirty="0"/>
              <a:t>Prepare a TOF permanently debiting the old salary in Sub 1 and crediting the new salary in Sub 1. Permanently debit a support Sub for the difference in salary. Annotate the report, showing your calculations, and </a:t>
            </a:r>
            <a:r>
              <a:rPr lang="en-US" dirty="0"/>
              <a:t>add the credit to the Permanent Budget column. </a:t>
            </a:r>
            <a:endParaRPr lang="en-US" sz="2000" dirty="0"/>
          </a:p>
          <a:p>
            <a:pPr marL="384038" lvl="2" indent="0">
              <a:buNone/>
            </a:pPr>
            <a:endParaRPr lang="en-US" sz="2000" dirty="0"/>
          </a:p>
          <a:p>
            <a:pPr marL="201163" lvl="1" indent="0">
              <a:buNone/>
            </a:pPr>
            <a:endParaRPr lang="en-US" sz="2000" dirty="0"/>
          </a:p>
        </p:txBody>
      </p:sp>
    </p:spTree>
    <p:extLst>
      <p:ext uri="{BB962C8B-B14F-4D97-AF65-F5344CB8AC3E}">
        <p14:creationId xmlns:p14="http://schemas.microsoft.com/office/powerpoint/2010/main" val="2351614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845733"/>
            <a:ext cx="10058400" cy="4314435"/>
          </a:xfrm>
        </p:spPr>
        <p:txBody>
          <a:bodyPr>
            <a:normAutofit/>
          </a:bodyPr>
          <a:lstStyle/>
          <a:p>
            <a:pPr algn="ctr">
              <a:buClr>
                <a:schemeClr val="accent6"/>
              </a:buClr>
            </a:pPr>
            <a:r>
              <a:rPr lang="en-US" sz="4000" dirty="0"/>
              <a:t>Merits and Range Adjustments</a:t>
            </a:r>
          </a:p>
          <a:p>
            <a:pPr marL="384038" lvl="2" indent="0">
              <a:buNone/>
            </a:pPr>
            <a:endParaRPr lang="en-US" sz="1600" dirty="0"/>
          </a:p>
          <a:p>
            <a:pPr lvl="2">
              <a:buClr>
                <a:schemeClr val="accent6"/>
              </a:buClr>
              <a:buFont typeface="Wingdings" panose="05000000000000000000" pitchFamily="2" charset="2"/>
              <a:buChar char="§"/>
            </a:pPr>
            <a:r>
              <a:rPr lang="en-US" sz="2000" dirty="0"/>
              <a:t>Merits and range adjustments are generally funded centrally via the system-generated Costing Report for both the current fiscal year and permanent budget. In some cases these can be processed incorrectly or not processed at all. If a merit or range adjustment does not show up on the Costing Report, prepare a one-sided TOF permanently crediting Sub 1 for the amount, making sure to list the employee’s name and Title Code in the Description box. The Budget Office will complete the TOF with their account. Annotate the report, showing your calculations, and </a:t>
            </a:r>
            <a:r>
              <a:rPr lang="en-US" sz="2000" dirty="0" smtClean="0"/>
              <a:t>add </a:t>
            </a:r>
            <a:r>
              <a:rPr lang="en-US" sz="2000" dirty="0"/>
              <a:t>the </a:t>
            </a:r>
            <a:r>
              <a:rPr lang="en-US" sz="2000" dirty="0" smtClean="0"/>
              <a:t>credit to </a:t>
            </a:r>
            <a:r>
              <a:rPr lang="en-US" sz="2000" dirty="0"/>
              <a:t>the Permanent Budget column. In addition, make note of the reason that the merit or range adjustment was not funded via the Costing Report (e.g., employee has a PPS end date due to a visa issue, merit approved after system deadline).</a:t>
            </a:r>
          </a:p>
          <a:p>
            <a:pPr marL="384038" lvl="2" indent="0">
              <a:buNone/>
            </a:pPr>
            <a:endParaRPr lang="en-US" sz="2000" dirty="0"/>
          </a:p>
          <a:p>
            <a:pPr marL="201163" lvl="1" indent="0">
              <a:buNone/>
            </a:pPr>
            <a:endParaRPr lang="en-US" sz="2000" dirty="0"/>
          </a:p>
        </p:txBody>
      </p:sp>
    </p:spTree>
    <p:extLst>
      <p:ext uri="{BB962C8B-B14F-4D97-AF65-F5344CB8AC3E}">
        <p14:creationId xmlns:p14="http://schemas.microsoft.com/office/powerpoint/2010/main" val="3929981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845733"/>
            <a:ext cx="10058400" cy="4314435"/>
          </a:xfrm>
        </p:spPr>
        <p:txBody>
          <a:bodyPr>
            <a:normAutofit/>
          </a:bodyPr>
          <a:lstStyle/>
          <a:p>
            <a:pPr algn="ctr">
              <a:buClr>
                <a:schemeClr val="accent6"/>
              </a:buClr>
            </a:pPr>
            <a:r>
              <a:rPr lang="en-US" sz="4000" dirty="0"/>
              <a:t>Change in FTE</a:t>
            </a:r>
          </a:p>
          <a:p>
            <a:pPr marL="384038" lvl="2" indent="0">
              <a:buNone/>
            </a:pPr>
            <a:endParaRPr lang="en-US" sz="1600" dirty="0"/>
          </a:p>
          <a:p>
            <a:pPr lvl="2">
              <a:buClr>
                <a:schemeClr val="accent6"/>
              </a:buClr>
              <a:buFont typeface="Wingdings" panose="05000000000000000000" pitchFamily="2" charset="2"/>
              <a:buChar char="§"/>
            </a:pPr>
            <a:r>
              <a:rPr lang="en-US" sz="2000" dirty="0"/>
              <a:t>Creating an FTE</a:t>
            </a:r>
          </a:p>
          <a:p>
            <a:pPr lvl="3">
              <a:buClr>
                <a:schemeClr val="accent6"/>
              </a:buClr>
              <a:buFont typeface="Wingdings" panose="05000000000000000000" pitchFamily="2" charset="2"/>
              <a:buChar char="§"/>
            </a:pPr>
            <a:r>
              <a:rPr lang="en-US" sz="1800" dirty="0"/>
              <a:t>A department may create a staff FTE if it has sufficient funds in its permanent budget. </a:t>
            </a:r>
            <a:r>
              <a:rPr lang="en-US" sz="1800" dirty="0" smtClean="0"/>
              <a:t>To </a:t>
            </a:r>
            <a:r>
              <a:rPr lang="en-US" sz="1800" dirty="0"/>
              <a:t>create an FTE, prepare a TOF crediting Sub 1 with the salary as approved by HR for a new hire, adding the Title Code and Perm FTE. Permanently debit the appropriate support Sub for the same amount but leave the FTE blank for the debit line. </a:t>
            </a:r>
            <a:r>
              <a:rPr lang="en-US" sz="1800" dirty="0" smtClean="0"/>
              <a:t>Add </a:t>
            </a:r>
            <a:r>
              <a:rPr lang="en-US" sz="1800" dirty="0"/>
              <a:t>the </a:t>
            </a:r>
            <a:r>
              <a:rPr lang="en-US" sz="1800" dirty="0" smtClean="0"/>
              <a:t>credit to </a:t>
            </a:r>
            <a:r>
              <a:rPr lang="en-US" sz="1800" dirty="0"/>
              <a:t>the Permanent Budget column of the Staffing List report. </a:t>
            </a:r>
            <a:endParaRPr lang="en-US" sz="1800" dirty="0" smtClean="0"/>
          </a:p>
          <a:p>
            <a:pPr marL="1371600" lvl="3" indent="0">
              <a:buClr>
                <a:schemeClr val="accent6"/>
              </a:buClr>
              <a:buNone/>
            </a:pPr>
            <a:endParaRPr lang="en-US" sz="1800" dirty="0"/>
          </a:p>
          <a:p>
            <a:pPr lvl="3">
              <a:buClr>
                <a:schemeClr val="accent6"/>
              </a:buClr>
              <a:buFont typeface="Wingdings" panose="05000000000000000000" pitchFamily="2" charset="2"/>
              <a:buChar char="§"/>
            </a:pPr>
            <a:r>
              <a:rPr lang="en-US" sz="1800" dirty="0"/>
              <a:t>If there is not an incumbent in the position, create an Open Provision place holder for the position at Step 1 or 25% into the range. Annotate the report by adding the FTE and salary, referencing the Title Code, and add the totals to the PPS/Provision total.</a:t>
            </a:r>
          </a:p>
          <a:p>
            <a:pPr lvl="3">
              <a:buFont typeface="Wingdings" panose="05000000000000000000" pitchFamily="2" charset="2"/>
              <a:buChar char="§"/>
            </a:pPr>
            <a:endParaRPr lang="en-US" sz="1800" dirty="0"/>
          </a:p>
          <a:p>
            <a:pPr marL="566914" lvl="3" indent="0">
              <a:buNone/>
            </a:pPr>
            <a:endParaRPr lang="en-US" sz="1800" dirty="0"/>
          </a:p>
          <a:p>
            <a:pPr marL="384038" lvl="2" indent="0">
              <a:buNone/>
            </a:pPr>
            <a:endParaRPr lang="en-US" sz="2000" dirty="0"/>
          </a:p>
          <a:p>
            <a:pPr marL="201163" lvl="1" indent="0">
              <a:buNone/>
            </a:pPr>
            <a:endParaRPr lang="en-US" sz="2000" dirty="0"/>
          </a:p>
        </p:txBody>
      </p:sp>
    </p:spTree>
    <p:extLst>
      <p:ext uri="{BB962C8B-B14F-4D97-AF65-F5344CB8AC3E}">
        <p14:creationId xmlns:p14="http://schemas.microsoft.com/office/powerpoint/2010/main" val="3696821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 1 TRANSACTIONS</a:t>
            </a:r>
            <a:endParaRPr lang="en-US" dirty="0"/>
          </a:p>
        </p:txBody>
      </p:sp>
      <p:sp>
        <p:nvSpPr>
          <p:cNvPr id="3" name="Content Placeholder 2"/>
          <p:cNvSpPr>
            <a:spLocks noGrp="1"/>
          </p:cNvSpPr>
          <p:nvPr>
            <p:ph idx="1"/>
          </p:nvPr>
        </p:nvSpPr>
        <p:spPr>
          <a:xfrm>
            <a:off x="1097280" y="1845733"/>
            <a:ext cx="10058400" cy="4314435"/>
          </a:xfrm>
        </p:spPr>
        <p:txBody>
          <a:bodyPr>
            <a:normAutofit/>
          </a:bodyPr>
          <a:lstStyle/>
          <a:p>
            <a:pPr algn="ctr">
              <a:buClr>
                <a:schemeClr val="accent6"/>
              </a:buClr>
            </a:pPr>
            <a:r>
              <a:rPr lang="en-US" sz="4000" dirty="0"/>
              <a:t>Change in FTE</a:t>
            </a:r>
          </a:p>
          <a:p>
            <a:pPr marL="566914" lvl="3" indent="0">
              <a:buNone/>
            </a:pPr>
            <a:endParaRPr lang="en-US" sz="1800" dirty="0"/>
          </a:p>
          <a:p>
            <a:pPr lvl="2">
              <a:buClr>
                <a:schemeClr val="accent6"/>
              </a:buClr>
              <a:buFont typeface="Wingdings" panose="05000000000000000000" pitchFamily="2" charset="2"/>
              <a:buChar char="§"/>
            </a:pPr>
            <a:r>
              <a:rPr lang="en-US" sz="2000" dirty="0"/>
              <a:t>Deleting an FTE</a:t>
            </a:r>
          </a:p>
          <a:p>
            <a:pPr lvl="3">
              <a:buClr>
                <a:schemeClr val="accent6"/>
              </a:buClr>
              <a:buFont typeface="Wingdings" panose="05000000000000000000" pitchFamily="2" charset="2"/>
              <a:buChar char="§"/>
            </a:pPr>
            <a:r>
              <a:rPr lang="en-US" sz="1800" dirty="0"/>
              <a:t>If a career staff position is no longer needed or has been pledged to a permanent budget reduction, the FTE and salary should be debited from Sub 1. Prepare a TOF debiting Sub 1 for the salary and FTE, crediting the appropriate support Sub and leaving the FTE blank in the credit line. Annotate the report, showing the debit in the Permanent Budget column of the Staffing List report.</a:t>
            </a:r>
          </a:p>
          <a:p>
            <a:pPr marL="384038" lvl="2" indent="0">
              <a:buNone/>
            </a:pPr>
            <a:endParaRPr lang="en-US" sz="1600" dirty="0"/>
          </a:p>
          <a:p>
            <a:pPr lvl="2">
              <a:buClr>
                <a:schemeClr val="accent6"/>
              </a:buClr>
              <a:buFont typeface="Wingdings" panose="05000000000000000000" pitchFamily="2" charset="2"/>
              <a:buChar char="§"/>
            </a:pPr>
            <a:r>
              <a:rPr lang="en-US" sz="2000" dirty="0"/>
              <a:t>Increasing or reducing an FTE</a:t>
            </a:r>
          </a:p>
          <a:p>
            <a:pPr lvl="3">
              <a:buClr>
                <a:schemeClr val="accent6"/>
              </a:buClr>
              <a:buFont typeface="Wingdings" panose="05000000000000000000" pitchFamily="2" charset="2"/>
              <a:buChar char="§"/>
            </a:pPr>
            <a:r>
              <a:rPr lang="en-US" sz="1800" dirty="0"/>
              <a:t>A department may increase or reduce a staff FTE by following the same process as creating or deleting an FTE. </a:t>
            </a:r>
          </a:p>
          <a:p>
            <a:pPr marL="566914" lvl="3" indent="0">
              <a:buNone/>
            </a:pPr>
            <a:endParaRPr lang="en-US" sz="1800" dirty="0"/>
          </a:p>
          <a:p>
            <a:pPr marL="566914" lvl="3" indent="0">
              <a:buNone/>
            </a:pPr>
            <a:endParaRPr lang="en-US" sz="1800" dirty="0"/>
          </a:p>
          <a:p>
            <a:pPr marL="384038" lvl="2" indent="0">
              <a:buNone/>
            </a:pPr>
            <a:endParaRPr lang="en-US" sz="2000" dirty="0"/>
          </a:p>
          <a:p>
            <a:pPr marL="201163" lvl="1" indent="0">
              <a:buNone/>
            </a:pPr>
            <a:endParaRPr lang="en-US" sz="2000" dirty="0"/>
          </a:p>
        </p:txBody>
      </p:sp>
    </p:spTree>
    <p:extLst>
      <p:ext uri="{BB962C8B-B14F-4D97-AF65-F5344CB8AC3E}">
        <p14:creationId xmlns:p14="http://schemas.microsoft.com/office/powerpoint/2010/main" val="398184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8" name="Content Placeholder 2"/>
          <p:cNvSpPr>
            <a:spLocks noGrp="1"/>
          </p:cNvSpPr>
          <p:nvPr>
            <p:ph sz="half" idx="1"/>
          </p:nvPr>
        </p:nvSpPr>
        <p:spPr>
          <a:xfrm>
            <a:off x="3732999" y="1766326"/>
            <a:ext cx="4726003" cy="4357747"/>
          </a:xfrm>
        </p:spPr>
        <p:txBody>
          <a:bodyPr>
            <a:normAutofit/>
          </a:bodyPr>
          <a:lstStyle/>
          <a:p>
            <a:r>
              <a:rPr lang="en-US" b="1" u="sng" dirty="0" smtClean="0">
                <a:solidFill>
                  <a:schemeClr val="tx1"/>
                </a:solidFill>
              </a:rPr>
              <a:t>RECONCILIATION EXERCISES</a:t>
            </a:r>
          </a:p>
          <a:p>
            <a:pPr>
              <a:buFont typeface="Wingdings" panose="05000000000000000000" pitchFamily="2" charset="2"/>
              <a:buChar char="§"/>
            </a:pPr>
            <a:r>
              <a:rPr lang="en-US" dirty="0" smtClean="0">
                <a:solidFill>
                  <a:schemeClr val="tx1"/>
                </a:solidFill>
              </a:rPr>
              <a:t>Helpful Hints</a:t>
            </a:r>
          </a:p>
          <a:p>
            <a:pPr>
              <a:buFont typeface="Wingdings" panose="05000000000000000000" pitchFamily="2" charset="2"/>
              <a:buChar char="§"/>
            </a:pPr>
            <a:r>
              <a:rPr lang="en-US" dirty="0" smtClean="0">
                <a:solidFill>
                  <a:schemeClr val="tx1"/>
                </a:solidFill>
              </a:rPr>
              <a:t>Getting Started</a:t>
            </a:r>
          </a:p>
          <a:p>
            <a:pPr>
              <a:buFont typeface="Wingdings" panose="05000000000000000000" pitchFamily="2" charset="2"/>
              <a:buChar char="§"/>
            </a:pPr>
            <a:r>
              <a:rPr lang="en-US" dirty="0" smtClean="0">
                <a:solidFill>
                  <a:schemeClr val="tx1"/>
                </a:solidFill>
              </a:rPr>
              <a:t>Example Set 1</a:t>
            </a:r>
          </a:p>
          <a:p>
            <a:pPr lvl="1">
              <a:buFont typeface="Wingdings" panose="05000000000000000000" pitchFamily="2" charset="2"/>
              <a:buChar char="§"/>
            </a:pPr>
            <a:r>
              <a:rPr lang="en-US" dirty="0" smtClean="0">
                <a:solidFill>
                  <a:schemeClr val="tx1"/>
                </a:solidFill>
              </a:rPr>
              <a:t>Separation</a:t>
            </a:r>
          </a:p>
          <a:p>
            <a:pPr lvl="1">
              <a:buFont typeface="Wingdings" panose="05000000000000000000" pitchFamily="2" charset="2"/>
              <a:buChar char="§"/>
            </a:pPr>
            <a:r>
              <a:rPr lang="en-US" dirty="0" smtClean="0">
                <a:solidFill>
                  <a:schemeClr val="tx1"/>
                </a:solidFill>
              </a:rPr>
              <a:t>New Hire</a:t>
            </a:r>
          </a:p>
          <a:p>
            <a:pPr lvl="1">
              <a:buFont typeface="Wingdings" panose="05000000000000000000" pitchFamily="2" charset="2"/>
              <a:buChar char="§"/>
            </a:pPr>
            <a:r>
              <a:rPr lang="en-US" dirty="0" smtClean="0">
                <a:solidFill>
                  <a:schemeClr val="tx1"/>
                </a:solidFill>
              </a:rPr>
              <a:t>Open Provision update</a:t>
            </a:r>
          </a:p>
          <a:p>
            <a:pPr>
              <a:buFont typeface="Wingdings" panose="05000000000000000000" pitchFamily="2" charset="2"/>
              <a:buChar char="§"/>
            </a:pPr>
            <a:r>
              <a:rPr lang="en-US" dirty="0" smtClean="0">
                <a:solidFill>
                  <a:schemeClr val="bg1">
                    <a:lumMod val="75000"/>
                  </a:schemeClr>
                </a:solidFill>
              </a:rPr>
              <a:t>Example Set 2</a:t>
            </a:r>
          </a:p>
          <a:p>
            <a:pPr lvl="1">
              <a:buFont typeface="Wingdings" panose="05000000000000000000" pitchFamily="2" charset="2"/>
              <a:buChar char="§"/>
            </a:pPr>
            <a:r>
              <a:rPr lang="en-US" dirty="0" smtClean="0">
                <a:solidFill>
                  <a:schemeClr val="bg1">
                    <a:lumMod val="75000"/>
                  </a:schemeClr>
                </a:solidFill>
              </a:rPr>
              <a:t>Equity increase</a:t>
            </a:r>
          </a:p>
          <a:p>
            <a:pPr lvl="1">
              <a:buFont typeface="Wingdings" panose="05000000000000000000" pitchFamily="2" charset="2"/>
              <a:buChar char="§"/>
            </a:pPr>
            <a:r>
              <a:rPr lang="en-US" dirty="0" smtClean="0">
                <a:solidFill>
                  <a:schemeClr val="bg1">
                    <a:lumMod val="75000"/>
                  </a:schemeClr>
                </a:solidFill>
              </a:rPr>
              <a:t>Range Adjustment correction</a:t>
            </a:r>
          </a:p>
          <a:p>
            <a:pPr lvl="1">
              <a:buFont typeface="Wingdings" panose="05000000000000000000" pitchFamily="2" charset="2"/>
              <a:buChar char="§"/>
            </a:pPr>
            <a:r>
              <a:rPr lang="en-US" dirty="0" smtClean="0">
                <a:solidFill>
                  <a:schemeClr val="bg1">
                    <a:lumMod val="75000"/>
                  </a:schemeClr>
                </a:solidFill>
              </a:rPr>
              <a:t>Reclassification</a:t>
            </a:r>
          </a:p>
          <a:p>
            <a:pPr marL="0" indent="0">
              <a:buNone/>
            </a:pPr>
            <a:endParaRPr lang="en-US"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3110928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RECONCILING</a:t>
            </a:r>
            <a:endParaRPr lang="en-US" dirty="0"/>
          </a:p>
        </p:txBody>
      </p:sp>
      <p:sp>
        <p:nvSpPr>
          <p:cNvPr id="3" name="Content Placeholder 2"/>
          <p:cNvSpPr>
            <a:spLocks noGrp="1"/>
          </p:cNvSpPr>
          <p:nvPr>
            <p:ph idx="1"/>
          </p:nvPr>
        </p:nvSpPr>
        <p:spPr>
          <a:xfrm>
            <a:off x="838200" y="1546309"/>
            <a:ext cx="10515600" cy="4661986"/>
          </a:xfrm>
        </p:spPr>
        <p:txBody>
          <a:bodyPr>
            <a:normAutofit/>
          </a:bodyPr>
          <a:lstStyle/>
          <a:p>
            <a:pPr algn="ctr">
              <a:buClr>
                <a:schemeClr val="accent6"/>
              </a:buClr>
            </a:pPr>
            <a:r>
              <a:rPr lang="en-US" sz="4000" dirty="0"/>
              <a:t>Helpful Hints</a:t>
            </a:r>
          </a:p>
          <a:p>
            <a:pPr marL="457200" lvl="1" indent="0">
              <a:buNone/>
            </a:pPr>
            <a:endParaRPr lang="en-US" dirty="0" smtClean="0"/>
          </a:p>
          <a:p>
            <a:pPr lvl="1">
              <a:buClr>
                <a:schemeClr val="accent6"/>
              </a:buClr>
              <a:buFont typeface="Wingdings" panose="05000000000000000000" pitchFamily="2" charset="2"/>
              <a:buChar char="§"/>
            </a:pPr>
            <a:r>
              <a:rPr lang="en-US" sz="2000" dirty="0"/>
              <a:t>On the Staffing List report, the Fiscal Year shown is the last year of the 12 month cycle, i.e., Fiscal Year 2017 refers to the 2016-17 fiscal year</a:t>
            </a:r>
            <a:r>
              <a:rPr lang="en-US" sz="2000" dirty="0" smtClean="0"/>
              <a:t>.</a:t>
            </a:r>
          </a:p>
          <a:p>
            <a:pPr lvl="2">
              <a:buClr>
                <a:schemeClr val="accent6"/>
              </a:buClr>
              <a:buFont typeface="Wingdings" panose="05000000000000000000" pitchFamily="2" charset="2"/>
              <a:buChar char="§"/>
            </a:pPr>
            <a:r>
              <a:rPr lang="en-US" sz="1600" dirty="0" smtClean="0"/>
              <a:t>July 1 = 7/1/</a:t>
            </a:r>
            <a:r>
              <a:rPr lang="en-US" sz="1600" u="sng" dirty="0" smtClean="0"/>
              <a:t>16</a:t>
            </a:r>
            <a:r>
              <a:rPr lang="en-US" sz="1600" dirty="0" smtClean="0"/>
              <a:t>		Mar 31 = 3/31/</a:t>
            </a:r>
            <a:r>
              <a:rPr lang="en-US" sz="1600" u="sng" dirty="0" smtClean="0"/>
              <a:t>17</a:t>
            </a:r>
            <a:endParaRPr lang="en-US" sz="1600" dirty="0" smtClean="0"/>
          </a:p>
          <a:p>
            <a:pPr lvl="2">
              <a:buClr>
                <a:schemeClr val="accent6"/>
              </a:buClr>
              <a:buFont typeface="Wingdings" panose="05000000000000000000" pitchFamily="2" charset="2"/>
              <a:buChar char="§"/>
            </a:pPr>
            <a:r>
              <a:rPr lang="en-US" sz="1600" dirty="0" smtClean="0"/>
              <a:t>Oct 31 = 10/31/</a:t>
            </a:r>
            <a:r>
              <a:rPr lang="en-US" sz="1600" u="sng" dirty="0" smtClean="0"/>
              <a:t>16</a:t>
            </a:r>
            <a:r>
              <a:rPr lang="en-US" sz="1600" dirty="0" smtClean="0"/>
              <a:t>		May 31 = 5/31/</a:t>
            </a:r>
            <a:r>
              <a:rPr lang="en-US" sz="1600" u="sng" dirty="0" smtClean="0"/>
              <a:t>17</a:t>
            </a:r>
            <a:endParaRPr lang="en-US" sz="1600" dirty="0" smtClean="0"/>
          </a:p>
          <a:p>
            <a:pPr lvl="2">
              <a:buClr>
                <a:schemeClr val="accent6"/>
              </a:buClr>
              <a:buFont typeface="Wingdings" panose="05000000000000000000" pitchFamily="2" charset="2"/>
              <a:buChar char="§"/>
            </a:pPr>
            <a:r>
              <a:rPr lang="en-US" sz="1600" dirty="0" smtClean="0"/>
              <a:t>Dec 31 = 12/31/</a:t>
            </a:r>
            <a:r>
              <a:rPr lang="en-US" sz="1600" u="sng" dirty="0" smtClean="0"/>
              <a:t>16</a:t>
            </a:r>
          </a:p>
          <a:p>
            <a:pPr lvl="2">
              <a:buClr>
                <a:schemeClr val="accent6"/>
              </a:buClr>
              <a:buFont typeface="Wingdings" panose="05000000000000000000" pitchFamily="2" charset="2"/>
              <a:buChar char="§"/>
            </a:pPr>
            <a:endParaRPr lang="en-US" sz="1600" dirty="0"/>
          </a:p>
          <a:p>
            <a:pPr lvl="1">
              <a:buClr>
                <a:schemeClr val="accent6"/>
              </a:buClr>
              <a:buFont typeface="Wingdings" panose="05000000000000000000" pitchFamily="2" charset="2"/>
              <a:buChar char="§"/>
            </a:pPr>
            <a:r>
              <a:rPr lang="en-US" sz="2000" dirty="0"/>
              <a:t>Walk through each employee or provision, person by person – some won’t need any action, helping focus on those that need attention</a:t>
            </a:r>
            <a:r>
              <a:rPr lang="en-US" sz="2000" dirty="0" smtClean="0"/>
              <a:t>.</a:t>
            </a:r>
          </a:p>
          <a:p>
            <a:pPr marL="457200" lvl="1" indent="0">
              <a:buClr>
                <a:schemeClr val="accent6"/>
              </a:buClr>
              <a:buNone/>
            </a:pPr>
            <a:endParaRPr lang="en-US" sz="2000" dirty="0"/>
          </a:p>
          <a:p>
            <a:pPr lvl="1">
              <a:buClr>
                <a:schemeClr val="accent6"/>
              </a:buClr>
              <a:buFont typeface="Wingdings" panose="05000000000000000000" pitchFamily="2" charset="2"/>
              <a:buChar char="§"/>
            </a:pPr>
            <a:r>
              <a:rPr lang="en-US" sz="2000" dirty="0"/>
              <a:t>Remember to check that each PPS distribution has an FTE entry. That can be overlooked in PPS and not affect pay</a:t>
            </a:r>
            <a:r>
              <a:rPr lang="en-US" sz="2000" dirty="0" smtClean="0"/>
              <a:t>.</a:t>
            </a:r>
          </a:p>
          <a:p>
            <a:pPr marL="457200" lvl="1" indent="0">
              <a:buClr>
                <a:schemeClr val="accent6"/>
              </a:buClr>
              <a:buNone/>
            </a:pPr>
            <a:endParaRPr lang="en-US" sz="2000" dirty="0"/>
          </a:p>
          <a:p>
            <a:pPr marL="457200" lvl="1" indent="0">
              <a:buNone/>
            </a:pPr>
            <a:endParaRPr lang="en-US" sz="2000" dirty="0"/>
          </a:p>
        </p:txBody>
      </p:sp>
    </p:spTree>
    <p:extLst>
      <p:ext uri="{BB962C8B-B14F-4D97-AF65-F5344CB8AC3E}">
        <p14:creationId xmlns:p14="http://schemas.microsoft.com/office/powerpoint/2010/main" val="935398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RECONCILING</a:t>
            </a:r>
            <a:endParaRPr lang="en-US" dirty="0"/>
          </a:p>
        </p:txBody>
      </p:sp>
      <p:sp>
        <p:nvSpPr>
          <p:cNvPr id="3" name="Content Placeholder 2"/>
          <p:cNvSpPr>
            <a:spLocks noGrp="1"/>
          </p:cNvSpPr>
          <p:nvPr>
            <p:ph idx="1"/>
          </p:nvPr>
        </p:nvSpPr>
        <p:spPr>
          <a:xfrm>
            <a:off x="838200" y="1859130"/>
            <a:ext cx="10515600" cy="4180723"/>
          </a:xfrm>
        </p:spPr>
        <p:txBody>
          <a:bodyPr>
            <a:normAutofit lnSpcReduction="10000"/>
          </a:bodyPr>
          <a:lstStyle/>
          <a:p>
            <a:pPr algn="ctr">
              <a:buClr>
                <a:schemeClr val="accent6"/>
              </a:buClr>
            </a:pPr>
            <a:r>
              <a:rPr lang="en-US" sz="4000" dirty="0"/>
              <a:t>Helpful Hints</a:t>
            </a:r>
          </a:p>
          <a:p>
            <a:pPr marL="457200" lvl="1" indent="0">
              <a:buNone/>
            </a:pPr>
            <a:endParaRPr lang="en-US" dirty="0" smtClean="0"/>
          </a:p>
          <a:p>
            <a:pPr lvl="1">
              <a:buClr>
                <a:schemeClr val="accent6"/>
              </a:buClr>
              <a:buFont typeface="Wingdings" panose="05000000000000000000" pitchFamily="2" charset="2"/>
              <a:buChar char="§"/>
            </a:pPr>
            <a:r>
              <a:rPr lang="en-US" sz="2000" dirty="0"/>
              <a:t>Career employees with visa end dates may not show up on staffing so need to be added as provisions. Those provisions need to be updated </a:t>
            </a:r>
            <a:r>
              <a:rPr lang="en-US" sz="2000" dirty="0" smtClean="0"/>
              <a:t>after a pay rate change.</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smtClean="0"/>
              <a:t>When creating a Transfer of Funds, always add the Title Code in the TC column to any line item associated with Sub 1.</a:t>
            </a:r>
          </a:p>
          <a:p>
            <a:pPr lvl="1">
              <a:buClr>
                <a:schemeClr val="accent6"/>
              </a:buClr>
              <a:buFont typeface="Wingdings" panose="05000000000000000000" pitchFamily="2" charset="2"/>
              <a:buChar char="§"/>
            </a:pPr>
            <a:endParaRPr lang="en-US" sz="2000" dirty="0"/>
          </a:p>
          <a:p>
            <a:pPr lvl="1">
              <a:buClr>
                <a:schemeClr val="accent6"/>
              </a:buClr>
              <a:buFont typeface="Wingdings" panose="05000000000000000000" pitchFamily="2" charset="2"/>
              <a:buChar char="§"/>
            </a:pPr>
            <a:r>
              <a:rPr lang="en-US" sz="2000" dirty="0" smtClean="0"/>
              <a:t>Reconciling the Staffing List means balancing it on a </a:t>
            </a:r>
            <a:r>
              <a:rPr lang="en-US" sz="2000" u="sng" dirty="0" smtClean="0"/>
              <a:t>permanent</a:t>
            </a:r>
            <a:r>
              <a:rPr lang="en-US" sz="2000" dirty="0" smtClean="0"/>
              <a:t> basis. Departments are still encouraged to track their current year budgets, paying special attention to funding due for merits and range adjustments.</a:t>
            </a:r>
            <a:endParaRPr lang="en-US" sz="2000" dirty="0"/>
          </a:p>
          <a:p>
            <a:pPr marL="457200" lvl="1" indent="0">
              <a:buClr>
                <a:schemeClr val="accent6"/>
              </a:buClr>
              <a:buNone/>
            </a:pPr>
            <a:endParaRPr lang="en-US" sz="2000" dirty="0"/>
          </a:p>
          <a:p>
            <a:pPr lvl="1">
              <a:buClr>
                <a:schemeClr val="accent6"/>
              </a:buClr>
              <a:buFont typeface="Wingdings" panose="05000000000000000000" pitchFamily="2" charset="2"/>
              <a:buChar char="§"/>
            </a:pPr>
            <a:r>
              <a:rPr lang="en-US" sz="2000" b="1" i="1" dirty="0"/>
              <a:t>Remember that </a:t>
            </a:r>
            <a:r>
              <a:rPr lang="en-US" sz="2000" b="1" i="1" dirty="0" smtClean="0"/>
              <a:t>certain staffing </a:t>
            </a:r>
            <a:r>
              <a:rPr lang="en-US" sz="2000" b="1" i="1" dirty="0"/>
              <a:t>changes affect the department’s permanent budget!</a:t>
            </a:r>
          </a:p>
          <a:p>
            <a:pPr lvl="1">
              <a:buFont typeface="Wingdings" panose="05000000000000000000" pitchFamily="2" charset="2"/>
              <a:buChar char="§"/>
            </a:pPr>
            <a:endParaRPr lang="en-US" sz="2000" dirty="0"/>
          </a:p>
        </p:txBody>
      </p:sp>
    </p:spTree>
    <p:extLst>
      <p:ext uri="{BB962C8B-B14F-4D97-AF65-F5344CB8AC3E}">
        <p14:creationId xmlns:p14="http://schemas.microsoft.com/office/powerpoint/2010/main" val="1435822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RECONCILING</a:t>
            </a:r>
            <a:endParaRPr lang="en-US" dirty="0"/>
          </a:p>
        </p:txBody>
      </p:sp>
      <p:sp>
        <p:nvSpPr>
          <p:cNvPr id="3" name="Content Placeholder 2"/>
          <p:cNvSpPr>
            <a:spLocks noGrp="1"/>
          </p:cNvSpPr>
          <p:nvPr>
            <p:ph idx="1"/>
          </p:nvPr>
        </p:nvSpPr>
        <p:spPr>
          <a:xfrm>
            <a:off x="838200" y="1646696"/>
            <a:ext cx="10515600" cy="1642059"/>
          </a:xfrm>
        </p:spPr>
        <p:txBody>
          <a:bodyPr>
            <a:normAutofit lnSpcReduction="10000"/>
          </a:bodyPr>
          <a:lstStyle/>
          <a:p>
            <a:pPr algn="ctr">
              <a:buClr>
                <a:schemeClr val="accent6"/>
              </a:buClr>
            </a:pPr>
            <a:r>
              <a:rPr lang="en-US" sz="4000" dirty="0"/>
              <a:t>Helpful Hints</a:t>
            </a:r>
          </a:p>
          <a:p>
            <a:pPr marL="457200" lvl="1" indent="0">
              <a:buNone/>
            </a:pPr>
            <a:endParaRPr lang="en-US" dirty="0" smtClean="0"/>
          </a:p>
          <a:p>
            <a:pPr lvl="1">
              <a:buClr>
                <a:schemeClr val="accent6">
                  <a:lumMod val="75000"/>
                </a:schemeClr>
              </a:buClr>
              <a:buFont typeface="Wingdings" panose="05000000000000000000" pitchFamily="2" charset="2"/>
              <a:buChar char="§"/>
            </a:pPr>
            <a:r>
              <a:rPr lang="en-US" sz="2000" dirty="0" smtClean="0"/>
              <a:t>The Description line in the Permanent Budget section of the Staffing List includes the Transfer of Funds number if the entry is associated with a TOF.</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381" y="3699710"/>
            <a:ext cx="7627238" cy="2726379"/>
          </a:xfrm>
          <a:prstGeom prst="rect">
            <a:avLst/>
          </a:prstGeom>
        </p:spPr>
      </p:pic>
      <p:sp>
        <p:nvSpPr>
          <p:cNvPr id="6" name="Rectangle 5"/>
          <p:cNvSpPr/>
          <p:nvPr/>
        </p:nvSpPr>
        <p:spPr>
          <a:xfrm>
            <a:off x="3952373" y="5297777"/>
            <a:ext cx="354931" cy="3553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4405" y="5748894"/>
            <a:ext cx="336884" cy="517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72260" y="5321548"/>
            <a:ext cx="1528011" cy="307777"/>
          </a:xfrm>
          <a:prstGeom prst="rect">
            <a:avLst/>
          </a:prstGeom>
          <a:noFill/>
        </p:spPr>
        <p:txBody>
          <a:bodyPr wrap="square" rtlCol="0">
            <a:spAutoFit/>
          </a:bodyPr>
          <a:lstStyle/>
          <a:p>
            <a:r>
              <a:rPr lang="en-US" sz="1400" dirty="0" smtClean="0">
                <a:solidFill>
                  <a:srgbClr val="FF0000"/>
                </a:solidFill>
              </a:rPr>
              <a:t>TOF 70123 entries</a:t>
            </a:r>
            <a:endParaRPr lang="en-US" sz="1400" dirty="0">
              <a:solidFill>
                <a:srgbClr val="FF0000"/>
              </a:solidFill>
            </a:endParaRPr>
          </a:p>
        </p:txBody>
      </p:sp>
      <p:sp>
        <p:nvSpPr>
          <p:cNvPr id="9" name="TextBox 8"/>
          <p:cNvSpPr txBox="1"/>
          <p:nvPr/>
        </p:nvSpPr>
        <p:spPr>
          <a:xfrm>
            <a:off x="1732550" y="5866774"/>
            <a:ext cx="1567721" cy="307777"/>
          </a:xfrm>
          <a:prstGeom prst="rect">
            <a:avLst/>
          </a:prstGeom>
          <a:noFill/>
        </p:spPr>
        <p:txBody>
          <a:bodyPr wrap="square" rtlCol="0">
            <a:spAutoFit/>
          </a:bodyPr>
          <a:lstStyle/>
          <a:p>
            <a:r>
              <a:rPr lang="en-US" sz="1400" dirty="0">
                <a:solidFill>
                  <a:srgbClr val="FF0000"/>
                </a:solidFill>
              </a:rPr>
              <a:t>TOF </a:t>
            </a:r>
            <a:r>
              <a:rPr lang="en-US" sz="1400" dirty="0" smtClean="0">
                <a:solidFill>
                  <a:srgbClr val="FF0000"/>
                </a:solidFill>
              </a:rPr>
              <a:t>70456 </a:t>
            </a:r>
            <a:r>
              <a:rPr lang="en-US" sz="1400" dirty="0">
                <a:solidFill>
                  <a:srgbClr val="FF0000"/>
                </a:solidFill>
              </a:rPr>
              <a:t>entries</a:t>
            </a:r>
          </a:p>
        </p:txBody>
      </p:sp>
    </p:spTree>
    <p:extLst>
      <p:ext uri="{BB962C8B-B14F-4D97-AF65-F5344CB8AC3E}">
        <p14:creationId xmlns:p14="http://schemas.microsoft.com/office/powerpoint/2010/main" val="1606230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3" name="Content Placeholder 2"/>
          <p:cNvSpPr>
            <a:spLocks noGrp="1"/>
          </p:cNvSpPr>
          <p:nvPr>
            <p:ph sz="half" idx="1"/>
          </p:nvPr>
        </p:nvSpPr>
        <p:spPr>
          <a:xfrm>
            <a:off x="1097281" y="1766327"/>
            <a:ext cx="2945332" cy="4023360"/>
          </a:xfrm>
        </p:spPr>
        <p:txBody>
          <a:bodyPr/>
          <a:lstStyle/>
          <a:p>
            <a:r>
              <a:rPr lang="en-US" b="1" dirty="0" smtClean="0">
                <a:solidFill>
                  <a:schemeClr val="tx1"/>
                </a:solidFill>
              </a:rPr>
              <a:t>1) </a:t>
            </a:r>
            <a:r>
              <a:rPr lang="en-US" b="1" u="sng" dirty="0" smtClean="0">
                <a:solidFill>
                  <a:schemeClr val="tx1"/>
                </a:solidFill>
              </a:rPr>
              <a:t>BASICS</a:t>
            </a:r>
          </a:p>
          <a:p>
            <a:pPr>
              <a:buFont typeface="Wingdings" panose="05000000000000000000" pitchFamily="2" charset="2"/>
              <a:buChar char="§"/>
            </a:pPr>
            <a:r>
              <a:rPr lang="en-US" dirty="0">
                <a:solidFill>
                  <a:schemeClr val="tx1"/>
                </a:solidFill>
              </a:rPr>
              <a:t>What is </a:t>
            </a:r>
            <a:r>
              <a:rPr lang="en-US" dirty="0" smtClean="0">
                <a:solidFill>
                  <a:schemeClr val="tx1"/>
                </a:solidFill>
              </a:rPr>
              <a:t>it and why have it?</a:t>
            </a:r>
          </a:p>
          <a:p>
            <a:pPr>
              <a:buFont typeface="Wingdings" panose="05000000000000000000" pitchFamily="2" charset="2"/>
              <a:buChar char="§"/>
            </a:pPr>
            <a:r>
              <a:rPr lang="en-US" dirty="0" smtClean="0">
                <a:solidFill>
                  <a:schemeClr val="tx1"/>
                </a:solidFill>
              </a:rPr>
              <a:t>How is it created?</a:t>
            </a:r>
            <a:endParaRPr lang="en-US" dirty="0">
              <a:solidFill>
                <a:schemeClr val="tx1"/>
              </a:solidFill>
            </a:endParaRPr>
          </a:p>
          <a:p>
            <a:pPr>
              <a:buFont typeface="Wingdings" panose="05000000000000000000" pitchFamily="2" charset="2"/>
              <a:buChar char="§"/>
            </a:pPr>
            <a:r>
              <a:rPr lang="en-US" dirty="0" smtClean="0">
                <a:solidFill>
                  <a:schemeClr val="tx1"/>
                </a:solidFill>
              </a:rPr>
              <a:t>Balancing the Staffing List</a:t>
            </a:r>
            <a:endParaRPr lang="en-US" dirty="0">
              <a:solidFill>
                <a:schemeClr val="tx1"/>
              </a:solidFill>
            </a:endParaRPr>
          </a:p>
          <a:p>
            <a:endParaRPr lang="en-US" dirty="0"/>
          </a:p>
        </p:txBody>
      </p:sp>
      <p:sp>
        <p:nvSpPr>
          <p:cNvPr id="4" name="Content Placeholder 3"/>
          <p:cNvSpPr>
            <a:spLocks noGrp="1"/>
          </p:cNvSpPr>
          <p:nvPr>
            <p:ph sz="half" idx="2"/>
          </p:nvPr>
        </p:nvSpPr>
        <p:spPr>
          <a:xfrm>
            <a:off x="4141372" y="1759109"/>
            <a:ext cx="3262965" cy="4028263"/>
          </a:xfrm>
        </p:spPr>
        <p:txBody>
          <a:bodyPr/>
          <a:lstStyle/>
          <a:p>
            <a:r>
              <a:rPr lang="en-US" b="1" dirty="0" smtClean="0">
                <a:solidFill>
                  <a:schemeClr val="bg1">
                    <a:lumMod val="75000"/>
                  </a:schemeClr>
                </a:solidFill>
              </a:rPr>
              <a:t>2) </a:t>
            </a:r>
            <a:r>
              <a:rPr lang="en-US" b="1" u="sng" dirty="0" smtClean="0">
                <a:solidFill>
                  <a:schemeClr val="bg1">
                    <a:lumMod val="75000"/>
                  </a:schemeClr>
                </a:solidFill>
              </a:rPr>
              <a:t>TOOLS</a:t>
            </a:r>
          </a:p>
          <a:p>
            <a:pPr>
              <a:buFont typeface="Wingdings" panose="05000000000000000000" pitchFamily="2" charset="2"/>
              <a:buChar char="§"/>
            </a:pPr>
            <a:r>
              <a:rPr lang="en-US" dirty="0" smtClean="0">
                <a:solidFill>
                  <a:schemeClr val="bg1">
                    <a:lumMod val="75000"/>
                  </a:schemeClr>
                </a:solidFill>
              </a:rPr>
              <a:t>Data Warehouse</a:t>
            </a:r>
          </a:p>
          <a:p>
            <a:pPr>
              <a:buFont typeface="Wingdings" panose="05000000000000000000" pitchFamily="2" charset="2"/>
              <a:buChar char="§"/>
            </a:pPr>
            <a:r>
              <a:rPr lang="en-US" dirty="0" smtClean="0">
                <a:solidFill>
                  <a:schemeClr val="bg1">
                    <a:lumMod val="75000"/>
                  </a:schemeClr>
                </a:solidFill>
              </a:rPr>
              <a:t>Open Provision template</a:t>
            </a:r>
            <a:endParaRPr lang="en-US" dirty="0">
              <a:solidFill>
                <a:schemeClr val="bg1">
                  <a:lumMod val="75000"/>
                </a:schemeClr>
              </a:solidFill>
            </a:endParaRPr>
          </a:p>
          <a:p>
            <a:pPr>
              <a:buFont typeface="Wingdings" panose="05000000000000000000" pitchFamily="2" charset="2"/>
              <a:buChar char="§"/>
            </a:pPr>
            <a:r>
              <a:rPr lang="en-US" dirty="0" smtClean="0">
                <a:solidFill>
                  <a:schemeClr val="bg1">
                    <a:lumMod val="75000"/>
                  </a:schemeClr>
                </a:solidFill>
              </a:rPr>
              <a:t>Transfer of Funds system</a:t>
            </a:r>
            <a:endParaRPr lang="en-US" dirty="0">
              <a:solidFill>
                <a:schemeClr val="bg1">
                  <a:lumMod val="75000"/>
                </a:schemeClr>
              </a:solidFill>
            </a:endParaRPr>
          </a:p>
          <a:p>
            <a:pPr>
              <a:buFont typeface="Wingdings" panose="05000000000000000000" pitchFamily="2" charset="2"/>
              <a:buChar char="§"/>
            </a:pPr>
            <a:r>
              <a:rPr lang="en-US" dirty="0" smtClean="0">
                <a:solidFill>
                  <a:schemeClr val="bg1">
                    <a:lumMod val="75000"/>
                  </a:schemeClr>
                </a:solidFill>
              </a:rPr>
              <a:t>Costing Reports</a:t>
            </a:r>
          </a:p>
          <a:p>
            <a:pPr>
              <a:buFont typeface="Wingdings" panose="05000000000000000000" pitchFamily="2" charset="2"/>
              <a:buChar char="§"/>
            </a:pPr>
            <a:r>
              <a:rPr lang="en-US" dirty="0" smtClean="0">
                <a:solidFill>
                  <a:schemeClr val="bg1">
                    <a:lumMod val="75000"/>
                  </a:schemeClr>
                </a:solidFill>
              </a:rPr>
              <a:t>Reconciliation Worksheet</a:t>
            </a:r>
          </a:p>
          <a:p>
            <a:pPr>
              <a:buFont typeface="Wingdings" panose="05000000000000000000" pitchFamily="2" charset="2"/>
              <a:buChar char="§"/>
            </a:pPr>
            <a:r>
              <a:rPr lang="en-US" dirty="0" smtClean="0">
                <a:solidFill>
                  <a:schemeClr val="bg1">
                    <a:lumMod val="75000"/>
                  </a:schemeClr>
                </a:solidFill>
              </a:rPr>
              <a:t>Salary steps and ranges</a:t>
            </a:r>
            <a:endParaRPr lang="en-US" dirty="0">
              <a:solidFill>
                <a:schemeClr val="bg1">
                  <a:lumMod val="75000"/>
                </a:schemeClr>
              </a:solidFill>
            </a:endParaRPr>
          </a:p>
          <a:p>
            <a:pPr>
              <a:buFont typeface="Wingdings" panose="05000000000000000000" pitchFamily="2" charset="2"/>
              <a:buChar char="§"/>
            </a:pPr>
            <a:endParaRPr lang="en-US" dirty="0" smtClean="0">
              <a:solidFill>
                <a:schemeClr val="tx1"/>
              </a:solidFill>
            </a:endParaRPr>
          </a:p>
          <a:p>
            <a:endParaRPr lang="en-US" dirty="0"/>
          </a:p>
        </p:txBody>
      </p:sp>
      <p:sp>
        <p:nvSpPr>
          <p:cNvPr id="5" name="Content Placeholder 2"/>
          <p:cNvSpPr txBox="1">
            <a:spLocks/>
          </p:cNvSpPr>
          <p:nvPr/>
        </p:nvSpPr>
        <p:spPr>
          <a:xfrm>
            <a:off x="7652085" y="1778539"/>
            <a:ext cx="3380875" cy="42131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solidFill>
                  <a:schemeClr val="bg1">
                    <a:lumMod val="75000"/>
                  </a:schemeClr>
                </a:solidFill>
              </a:rPr>
              <a:t>3) </a:t>
            </a:r>
            <a:r>
              <a:rPr lang="en-US" b="1" u="sng" dirty="0" smtClean="0">
                <a:solidFill>
                  <a:schemeClr val="bg1">
                    <a:lumMod val="75000"/>
                  </a:schemeClr>
                </a:solidFill>
              </a:rPr>
              <a:t>SUB 1 TRANSACTIONS</a:t>
            </a:r>
            <a:endParaRPr lang="en-US" b="1" u="sng" dirty="0">
              <a:solidFill>
                <a:schemeClr val="bg1">
                  <a:lumMod val="75000"/>
                </a:schemeClr>
              </a:solidFill>
            </a:endParaRPr>
          </a:p>
          <a:p>
            <a:pPr>
              <a:buFont typeface="Wingdings" panose="05000000000000000000" pitchFamily="2" charset="2"/>
              <a:buChar char="§"/>
            </a:pPr>
            <a:r>
              <a:rPr lang="en-US" dirty="0">
                <a:solidFill>
                  <a:schemeClr val="bg1">
                    <a:lumMod val="75000"/>
                  </a:schemeClr>
                </a:solidFill>
              </a:rPr>
              <a:t>New hire</a:t>
            </a:r>
          </a:p>
          <a:p>
            <a:pPr>
              <a:buFont typeface="Wingdings" panose="05000000000000000000" pitchFamily="2" charset="2"/>
              <a:buChar char="§"/>
            </a:pPr>
            <a:r>
              <a:rPr lang="en-US" dirty="0">
                <a:solidFill>
                  <a:schemeClr val="bg1">
                    <a:lumMod val="75000"/>
                  </a:schemeClr>
                </a:solidFill>
              </a:rPr>
              <a:t>Separation or transfer</a:t>
            </a:r>
          </a:p>
          <a:p>
            <a:pPr>
              <a:buFont typeface="Wingdings" panose="05000000000000000000" pitchFamily="2" charset="2"/>
              <a:buChar char="§"/>
            </a:pPr>
            <a:r>
              <a:rPr lang="en-US" dirty="0">
                <a:solidFill>
                  <a:schemeClr val="bg1">
                    <a:lumMod val="75000"/>
                  </a:schemeClr>
                </a:solidFill>
              </a:rPr>
              <a:t>Reclassification</a:t>
            </a:r>
          </a:p>
          <a:p>
            <a:pPr>
              <a:buFont typeface="Wingdings" panose="05000000000000000000" pitchFamily="2" charset="2"/>
              <a:buChar char="§"/>
            </a:pPr>
            <a:r>
              <a:rPr lang="en-US" dirty="0">
                <a:solidFill>
                  <a:schemeClr val="bg1">
                    <a:lumMod val="75000"/>
                  </a:schemeClr>
                </a:solidFill>
              </a:rPr>
              <a:t>Equity adjustment</a:t>
            </a:r>
          </a:p>
          <a:p>
            <a:pPr>
              <a:buFont typeface="Wingdings" panose="05000000000000000000" pitchFamily="2" charset="2"/>
              <a:buChar char="§"/>
            </a:pPr>
            <a:r>
              <a:rPr lang="en-US" dirty="0">
                <a:solidFill>
                  <a:schemeClr val="bg1">
                    <a:lumMod val="75000"/>
                  </a:schemeClr>
                </a:solidFill>
              </a:rPr>
              <a:t>Merits &amp; range adjustments</a:t>
            </a:r>
          </a:p>
          <a:p>
            <a:pPr>
              <a:buFont typeface="Wingdings" panose="05000000000000000000" pitchFamily="2" charset="2"/>
              <a:buChar char="§"/>
            </a:pPr>
            <a:r>
              <a:rPr lang="en-US" dirty="0">
                <a:solidFill>
                  <a:schemeClr val="bg1">
                    <a:lumMod val="75000"/>
                  </a:schemeClr>
                </a:solidFill>
              </a:rPr>
              <a:t>Change in FTE</a:t>
            </a:r>
          </a:p>
          <a:p>
            <a:pPr marL="0" indent="0">
              <a:buNone/>
            </a:pPr>
            <a:endParaRPr lang="en-US" dirty="0">
              <a:solidFill>
                <a:schemeClr val="tx1"/>
              </a:solidFill>
            </a:endParaRPr>
          </a:p>
          <a:p>
            <a:pPr marL="201163"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3517114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RECONCILING</a:t>
            </a:r>
            <a:endParaRPr lang="en-US" dirty="0"/>
          </a:p>
        </p:txBody>
      </p:sp>
      <p:sp>
        <p:nvSpPr>
          <p:cNvPr id="3" name="Content Placeholder 2"/>
          <p:cNvSpPr>
            <a:spLocks noGrp="1"/>
          </p:cNvSpPr>
          <p:nvPr>
            <p:ph idx="1"/>
          </p:nvPr>
        </p:nvSpPr>
        <p:spPr/>
        <p:txBody>
          <a:bodyPr>
            <a:normAutofit lnSpcReduction="10000"/>
          </a:bodyPr>
          <a:lstStyle/>
          <a:p>
            <a:pPr algn="ctr">
              <a:buClr>
                <a:schemeClr val="accent6"/>
              </a:buClr>
            </a:pPr>
            <a:r>
              <a:rPr lang="en-US" sz="4000" dirty="0"/>
              <a:t>Getting Started</a:t>
            </a:r>
          </a:p>
          <a:p>
            <a:pPr lvl="1"/>
            <a:endParaRPr lang="en-US" dirty="0" smtClean="0"/>
          </a:p>
          <a:p>
            <a:pPr lvl="1">
              <a:buClr>
                <a:schemeClr val="accent6"/>
              </a:buClr>
              <a:buFont typeface="Wingdings" panose="05000000000000000000" pitchFamily="2" charset="2"/>
              <a:buChar char="§"/>
            </a:pPr>
            <a:r>
              <a:rPr lang="en-US" sz="2000" dirty="0"/>
              <a:t>Gather together:</a:t>
            </a:r>
          </a:p>
          <a:p>
            <a:pPr lvl="2">
              <a:buClr>
                <a:schemeClr val="accent6"/>
              </a:buClr>
              <a:buFont typeface="Wingdings" panose="05000000000000000000" pitchFamily="2" charset="2"/>
              <a:buChar char="§"/>
            </a:pPr>
            <a:r>
              <a:rPr lang="en-US" sz="1800" dirty="0"/>
              <a:t>Most recent </a:t>
            </a:r>
            <a:r>
              <a:rPr lang="en-US" sz="1800" i="1" u="sng" dirty="0"/>
              <a:t>balanced</a:t>
            </a:r>
            <a:r>
              <a:rPr lang="en-US" sz="1800" dirty="0"/>
              <a:t> Staffing List (this is usually the July 1 SL for the current fiscal year</a:t>
            </a:r>
            <a:r>
              <a:rPr lang="en-US" sz="1800" dirty="0" smtClean="0"/>
              <a:t>)</a:t>
            </a:r>
          </a:p>
          <a:p>
            <a:pPr lvl="2">
              <a:buClr>
                <a:schemeClr val="accent6"/>
              </a:buClr>
              <a:buFont typeface="Wingdings" panose="05000000000000000000" pitchFamily="2" charset="2"/>
              <a:buChar char="§"/>
            </a:pPr>
            <a:endParaRPr lang="en-US" sz="1800" dirty="0"/>
          </a:p>
          <a:p>
            <a:pPr lvl="2">
              <a:buClr>
                <a:schemeClr val="accent6"/>
              </a:buClr>
              <a:buFont typeface="Wingdings" panose="05000000000000000000" pitchFamily="2" charset="2"/>
              <a:buChar char="§"/>
            </a:pPr>
            <a:r>
              <a:rPr lang="en-US" sz="1800" dirty="0"/>
              <a:t>Current Staffing </a:t>
            </a:r>
            <a:r>
              <a:rPr lang="en-US" sz="1800" dirty="0" smtClean="0"/>
              <a:t>List</a:t>
            </a:r>
          </a:p>
          <a:p>
            <a:pPr lvl="2">
              <a:buClr>
                <a:schemeClr val="accent6"/>
              </a:buClr>
              <a:buFont typeface="Wingdings" panose="05000000000000000000" pitchFamily="2" charset="2"/>
              <a:buChar char="§"/>
            </a:pPr>
            <a:endParaRPr lang="en-US" sz="1800" dirty="0"/>
          </a:p>
          <a:p>
            <a:pPr lvl="2">
              <a:buClr>
                <a:schemeClr val="accent6"/>
              </a:buClr>
              <a:buFont typeface="Wingdings" panose="05000000000000000000" pitchFamily="2" charset="2"/>
              <a:buChar char="§"/>
            </a:pPr>
            <a:r>
              <a:rPr lang="en-US" sz="1800" dirty="0"/>
              <a:t>Costing </a:t>
            </a:r>
            <a:r>
              <a:rPr lang="en-US" sz="1800" dirty="0" smtClean="0"/>
              <a:t>Reports</a:t>
            </a:r>
          </a:p>
          <a:p>
            <a:pPr lvl="2">
              <a:buClr>
                <a:schemeClr val="accent6"/>
              </a:buClr>
              <a:buFont typeface="Wingdings" panose="05000000000000000000" pitchFamily="2" charset="2"/>
              <a:buChar char="§"/>
            </a:pPr>
            <a:endParaRPr lang="en-US" sz="1800" dirty="0"/>
          </a:p>
          <a:p>
            <a:pPr lvl="2">
              <a:buClr>
                <a:schemeClr val="accent6"/>
              </a:buClr>
              <a:buFont typeface="Wingdings" panose="05000000000000000000" pitchFamily="2" charset="2"/>
              <a:buChar char="§"/>
            </a:pPr>
            <a:r>
              <a:rPr lang="en-US" sz="1800" dirty="0"/>
              <a:t>Salary </a:t>
            </a:r>
            <a:r>
              <a:rPr lang="en-US" sz="1800" dirty="0" smtClean="0"/>
              <a:t>Scales</a:t>
            </a:r>
          </a:p>
          <a:p>
            <a:pPr lvl="2">
              <a:buClr>
                <a:schemeClr val="accent6"/>
              </a:buClr>
              <a:buFont typeface="Wingdings" panose="05000000000000000000" pitchFamily="2" charset="2"/>
              <a:buChar char="§"/>
            </a:pPr>
            <a:endParaRPr lang="en-US" sz="1800" dirty="0"/>
          </a:p>
          <a:p>
            <a:pPr lvl="2">
              <a:buClr>
                <a:schemeClr val="accent6"/>
              </a:buClr>
              <a:buFont typeface="Wingdings" panose="05000000000000000000" pitchFamily="2" charset="2"/>
              <a:buChar char="§"/>
            </a:pPr>
            <a:r>
              <a:rPr lang="en-US" sz="1800" dirty="0"/>
              <a:t>Personnel action information: new hires, separations, reclassifications, equity increases, merits, range adjustments, etc.</a:t>
            </a:r>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p:txBody>
      </p:sp>
    </p:spTree>
    <p:extLst>
      <p:ext uri="{BB962C8B-B14F-4D97-AF65-F5344CB8AC3E}">
        <p14:creationId xmlns:p14="http://schemas.microsoft.com/office/powerpoint/2010/main" val="2557692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8" name="Content Placeholder 2"/>
          <p:cNvSpPr>
            <a:spLocks noGrp="1"/>
          </p:cNvSpPr>
          <p:nvPr>
            <p:ph sz="half" idx="1"/>
          </p:nvPr>
        </p:nvSpPr>
        <p:spPr>
          <a:xfrm>
            <a:off x="3732999" y="1766326"/>
            <a:ext cx="4726003" cy="4357747"/>
          </a:xfrm>
        </p:spPr>
        <p:txBody>
          <a:bodyPr>
            <a:normAutofit/>
          </a:bodyPr>
          <a:lstStyle/>
          <a:p>
            <a:r>
              <a:rPr lang="en-US" b="1" u="sng" dirty="0" smtClean="0">
                <a:solidFill>
                  <a:schemeClr val="tx1"/>
                </a:solidFill>
              </a:rPr>
              <a:t>SUB 1 RECONCILIATION EXAMPLES</a:t>
            </a:r>
          </a:p>
          <a:p>
            <a:pPr>
              <a:buFont typeface="Wingdings" panose="05000000000000000000" pitchFamily="2" charset="2"/>
              <a:buChar char="§"/>
            </a:pPr>
            <a:r>
              <a:rPr lang="en-US" dirty="0" smtClean="0">
                <a:solidFill>
                  <a:schemeClr val="tx1"/>
                </a:solidFill>
              </a:rPr>
              <a:t>Example Set 1</a:t>
            </a:r>
          </a:p>
          <a:p>
            <a:pPr lvl="1">
              <a:buFont typeface="Wingdings" panose="05000000000000000000" pitchFamily="2" charset="2"/>
              <a:buChar char="§"/>
            </a:pPr>
            <a:r>
              <a:rPr lang="en-US" sz="2000" dirty="0" smtClean="0">
                <a:solidFill>
                  <a:schemeClr val="tx1"/>
                </a:solidFill>
              </a:rPr>
              <a:t>Separation</a:t>
            </a:r>
          </a:p>
          <a:p>
            <a:pPr lvl="1">
              <a:buFont typeface="Wingdings" panose="05000000000000000000" pitchFamily="2" charset="2"/>
              <a:buChar char="§"/>
            </a:pPr>
            <a:r>
              <a:rPr lang="en-US" sz="2000" dirty="0" smtClean="0">
                <a:solidFill>
                  <a:schemeClr val="tx1"/>
                </a:solidFill>
              </a:rPr>
              <a:t>New Hire</a:t>
            </a:r>
          </a:p>
          <a:p>
            <a:pPr lvl="1">
              <a:buFont typeface="Wingdings" panose="05000000000000000000" pitchFamily="2" charset="2"/>
              <a:buChar char="§"/>
            </a:pPr>
            <a:r>
              <a:rPr lang="en-US" sz="2000" dirty="0" smtClean="0">
                <a:solidFill>
                  <a:schemeClr val="tx1"/>
                </a:solidFill>
              </a:rPr>
              <a:t>Open Provision update</a:t>
            </a:r>
          </a:p>
          <a:p>
            <a:pPr marL="0" indent="0">
              <a:buNone/>
            </a:pPr>
            <a:endParaRPr lang="en-US"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714751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68" y="806117"/>
            <a:ext cx="11146865" cy="5630778"/>
          </a:xfrm>
          <a:prstGeom prst="rect">
            <a:avLst/>
          </a:prstGeom>
        </p:spPr>
      </p:pic>
      <p:sp>
        <p:nvSpPr>
          <p:cNvPr id="2" name="TextBox 1"/>
          <p:cNvSpPr txBox="1"/>
          <p:nvPr/>
        </p:nvSpPr>
        <p:spPr>
          <a:xfrm>
            <a:off x="522568" y="300790"/>
            <a:ext cx="3344780" cy="276999"/>
          </a:xfrm>
          <a:prstGeom prst="rect">
            <a:avLst/>
          </a:prstGeom>
          <a:noFill/>
        </p:spPr>
        <p:txBody>
          <a:bodyPr wrap="square" rtlCol="0">
            <a:spAutoFit/>
          </a:bodyPr>
          <a:lstStyle/>
          <a:p>
            <a:r>
              <a:rPr lang="en-US" sz="1200" i="1" dirty="0" smtClean="0">
                <a:solidFill>
                  <a:schemeClr val="accent6">
                    <a:lumMod val="75000"/>
                  </a:schemeClr>
                </a:solidFill>
              </a:rPr>
              <a:t>Most recent Balanced Staffing List</a:t>
            </a:r>
            <a:endParaRPr lang="en-US" sz="1200" i="1" dirty="0">
              <a:solidFill>
                <a:schemeClr val="accent6">
                  <a:lumMod val="75000"/>
                </a:schemeClr>
              </a:solidFill>
            </a:endParaRPr>
          </a:p>
        </p:txBody>
      </p:sp>
    </p:spTree>
    <p:extLst>
      <p:ext uri="{BB962C8B-B14F-4D97-AF65-F5344CB8AC3E}">
        <p14:creationId xmlns:p14="http://schemas.microsoft.com/office/powerpoint/2010/main" val="3308091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81" y="890336"/>
            <a:ext cx="11147438" cy="5161051"/>
          </a:xfrm>
          <a:prstGeom prst="rect">
            <a:avLst/>
          </a:prstGeom>
        </p:spPr>
      </p:pic>
      <p:sp>
        <p:nvSpPr>
          <p:cNvPr id="3" name="TextBox 2"/>
          <p:cNvSpPr txBox="1"/>
          <p:nvPr/>
        </p:nvSpPr>
        <p:spPr>
          <a:xfrm>
            <a:off x="522281" y="397042"/>
            <a:ext cx="2189747" cy="276999"/>
          </a:xfrm>
          <a:prstGeom prst="rect">
            <a:avLst/>
          </a:prstGeom>
          <a:noFill/>
        </p:spPr>
        <p:txBody>
          <a:bodyPr wrap="square" rtlCol="0">
            <a:spAutoFit/>
          </a:bodyPr>
          <a:lstStyle/>
          <a:p>
            <a:r>
              <a:rPr lang="en-US" sz="1200" i="1" dirty="0" smtClean="0">
                <a:solidFill>
                  <a:schemeClr val="accent6">
                    <a:lumMod val="75000"/>
                  </a:schemeClr>
                </a:solidFill>
              </a:rPr>
              <a:t>Current Staffing List</a:t>
            </a:r>
            <a:endParaRPr lang="en-US" sz="1200" i="1" dirty="0">
              <a:solidFill>
                <a:schemeClr val="accent6">
                  <a:lumMod val="75000"/>
                </a:schemeClr>
              </a:solidFill>
            </a:endParaRPr>
          </a:p>
        </p:txBody>
      </p:sp>
    </p:spTree>
    <p:extLst>
      <p:ext uri="{BB962C8B-B14F-4D97-AF65-F5344CB8AC3E}">
        <p14:creationId xmlns:p14="http://schemas.microsoft.com/office/powerpoint/2010/main" val="541137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4" y="1287379"/>
            <a:ext cx="11474832" cy="3188368"/>
          </a:xfrm>
          <a:prstGeom prst="rect">
            <a:avLst/>
          </a:prstGeom>
        </p:spPr>
      </p:pic>
      <p:sp>
        <p:nvSpPr>
          <p:cNvPr id="2" name="TextBox 1"/>
          <p:cNvSpPr txBox="1"/>
          <p:nvPr/>
        </p:nvSpPr>
        <p:spPr>
          <a:xfrm>
            <a:off x="358584" y="577515"/>
            <a:ext cx="3489157" cy="276999"/>
          </a:xfrm>
          <a:prstGeom prst="rect">
            <a:avLst/>
          </a:prstGeom>
          <a:noFill/>
        </p:spPr>
        <p:txBody>
          <a:bodyPr wrap="square" rtlCol="0">
            <a:spAutoFit/>
          </a:bodyPr>
          <a:lstStyle/>
          <a:p>
            <a:r>
              <a:rPr lang="en-US" sz="1200" i="1" dirty="0" smtClean="0">
                <a:solidFill>
                  <a:schemeClr val="accent6">
                    <a:lumMod val="75000"/>
                  </a:schemeClr>
                </a:solidFill>
              </a:rPr>
              <a:t>Costing Report for 7/1/16 Merit</a:t>
            </a:r>
            <a:endParaRPr lang="en-US" sz="1200" i="1" dirty="0">
              <a:solidFill>
                <a:schemeClr val="accent6">
                  <a:lumMod val="75000"/>
                </a:schemeClr>
              </a:solidFill>
            </a:endParaRPr>
          </a:p>
        </p:txBody>
      </p:sp>
    </p:spTree>
    <p:extLst>
      <p:ext uri="{BB962C8B-B14F-4D97-AF65-F5344CB8AC3E}">
        <p14:creationId xmlns:p14="http://schemas.microsoft.com/office/powerpoint/2010/main" val="30623923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70" y="1106906"/>
            <a:ext cx="11161663" cy="3067692"/>
          </a:xfrm>
          <a:prstGeom prst="rect">
            <a:avLst/>
          </a:prstGeom>
        </p:spPr>
      </p:pic>
      <p:sp>
        <p:nvSpPr>
          <p:cNvPr id="4" name="TextBox 3"/>
          <p:cNvSpPr txBox="1"/>
          <p:nvPr/>
        </p:nvSpPr>
        <p:spPr>
          <a:xfrm>
            <a:off x="515170" y="565483"/>
            <a:ext cx="4788568" cy="276999"/>
          </a:xfrm>
          <a:prstGeom prst="rect">
            <a:avLst/>
          </a:prstGeom>
          <a:noFill/>
        </p:spPr>
        <p:txBody>
          <a:bodyPr wrap="square" rtlCol="0">
            <a:spAutoFit/>
          </a:bodyPr>
          <a:lstStyle/>
          <a:p>
            <a:r>
              <a:rPr lang="en-US" sz="1200" i="1" dirty="0" smtClean="0">
                <a:solidFill>
                  <a:schemeClr val="accent6">
                    <a:lumMod val="75000"/>
                  </a:schemeClr>
                </a:solidFill>
              </a:rPr>
              <a:t>Costing Report for 10/1/16 Range Adjustment</a:t>
            </a:r>
            <a:endParaRPr lang="en-US" sz="1200" i="1" dirty="0">
              <a:solidFill>
                <a:schemeClr val="accent6">
                  <a:lumMod val="75000"/>
                </a:schemeClr>
              </a:solidFill>
            </a:endParaRPr>
          </a:p>
        </p:txBody>
      </p:sp>
    </p:spTree>
    <p:extLst>
      <p:ext uri="{BB962C8B-B14F-4D97-AF65-F5344CB8AC3E}">
        <p14:creationId xmlns:p14="http://schemas.microsoft.com/office/powerpoint/2010/main" val="1031729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80" y="1399338"/>
            <a:ext cx="11436643" cy="2919279"/>
          </a:xfrm>
          <a:prstGeom prst="rect">
            <a:avLst/>
          </a:prstGeom>
        </p:spPr>
      </p:pic>
      <p:sp>
        <p:nvSpPr>
          <p:cNvPr id="2" name="TextBox 1"/>
          <p:cNvSpPr txBox="1"/>
          <p:nvPr/>
        </p:nvSpPr>
        <p:spPr>
          <a:xfrm>
            <a:off x="469231" y="661737"/>
            <a:ext cx="5149516" cy="553998"/>
          </a:xfrm>
          <a:prstGeom prst="rect">
            <a:avLst/>
          </a:prstGeom>
          <a:noFill/>
        </p:spPr>
        <p:txBody>
          <a:bodyPr wrap="square" rtlCol="0">
            <a:spAutoFit/>
          </a:bodyPr>
          <a:lstStyle/>
          <a:p>
            <a:r>
              <a:rPr lang="en-US" sz="1200" i="1" dirty="0">
                <a:solidFill>
                  <a:schemeClr val="accent6">
                    <a:lumMod val="75000"/>
                  </a:schemeClr>
                </a:solidFill>
              </a:rPr>
              <a:t>Costing Report for 10/1/16 Range Adjustment</a:t>
            </a:r>
          </a:p>
          <a:p>
            <a:endParaRPr lang="en-US" dirty="0"/>
          </a:p>
        </p:txBody>
      </p:sp>
    </p:spTree>
    <p:extLst>
      <p:ext uri="{BB962C8B-B14F-4D97-AF65-F5344CB8AC3E}">
        <p14:creationId xmlns:p14="http://schemas.microsoft.com/office/powerpoint/2010/main" val="2797162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40" y="786264"/>
            <a:ext cx="10790721" cy="5397968"/>
          </a:xfrm>
          <a:prstGeom prst="rect">
            <a:avLst/>
          </a:prstGeom>
        </p:spPr>
      </p:pic>
      <p:sp>
        <p:nvSpPr>
          <p:cNvPr id="3" name="Right Arrow 2"/>
          <p:cNvSpPr/>
          <p:nvPr/>
        </p:nvSpPr>
        <p:spPr>
          <a:xfrm>
            <a:off x="577117" y="4872787"/>
            <a:ext cx="541421" cy="1804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0640" y="397042"/>
            <a:ext cx="2307255" cy="276999"/>
          </a:xfrm>
          <a:prstGeom prst="rect">
            <a:avLst/>
          </a:prstGeom>
          <a:noFill/>
        </p:spPr>
        <p:txBody>
          <a:bodyPr wrap="square" rtlCol="0">
            <a:spAutoFit/>
          </a:bodyPr>
          <a:lstStyle/>
          <a:p>
            <a:r>
              <a:rPr lang="en-US" sz="1200" i="1" dirty="0" smtClean="0">
                <a:solidFill>
                  <a:schemeClr val="accent6">
                    <a:lumMod val="75000"/>
                  </a:schemeClr>
                </a:solidFill>
              </a:rPr>
              <a:t>employee #1 with salary action</a:t>
            </a:r>
            <a:endParaRPr lang="en-US" sz="1200" i="1" dirty="0">
              <a:solidFill>
                <a:schemeClr val="accent6">
                  <a:lumMod val="75000"/>
                </a:schemeClr>
              </a:solidFill>
            </a:endParaRPr>
          </a:p>
        </p:txBody>
      </p:sp>
    </p:spTree>
    <p:extLst>
      <p:ext uri="{BB962C8B-B14F-4D97-AF65-F5344CB8AC3E}">
        <p14:creationId xmlns:p14="http://schemas.microsoft.com/office/powerpoint/2010/main" val="2596390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496" y="637674"/>
            <a:ext cx="8537009" cy="5029200"/>
          </a:xfrm>
          <a:prstGeom prst="rect">
            <a:avLst/>
          </a:prstGeom>
        </p:spPr>
      </p:pic>
      <p:sp>
        <p:nvSpPr>
          <p:cNvPr id="2" name="TextBox 1"/>
          <p:cNvSpPr txBox="1"/>
          <p:nvPr/>
        </p:nvSpPr>
        <p:spPr>
          <a:xfrm>
            <a:off x="830179" y="637674"/>
            <a:ext cx="3188368"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#2 with </a:t>
            </a:r>
            <a:r>
              <a:rPr lang="en-US" sz="1200" i="1" dirty="0">
                <a:solidFill>
                  <a:schemeClr val="accent6">
                    <a:lumMod val="75000"/>
                  </a:schemeClr>
                </a:solidFill>
              </a:rPr>
              <a:t>salary </a:t>
            </a:r>
            <a:r>
              <a:rPr lang="en-US" sz="1200" i="1" dirty="0" smtClean="0">
                <a:solidFill>
                  <a:schemeClr val="accent6">
                    <a:lumMod val="75000"/>
                  </a:schemeClr>
                </a:solidFill>
              </a:rPr>
              <a:t>action</a:t>
            </a:r>
            <a:endParaRPr lang="en-US" sz="1200" i="1" dirty="0">
              <a:solidFill>
                <a:schemeClr val="accent6">
                  <a:lumMod val="75000"/>
                </a:schemeClr>
              </a:solidFill>
            </a:endParaRPr>
          </a:p>
          <a:p>
            <a:endParaRPr lang="en-US" dirty="0"/>
          </a:p>
        </p:txBody>
      </p:sp>
    </p:spTree>
    <p:extLst>
      <p:ext uri="{BB962C8B-B14F-4D97-AF65-F5344CB8AC3E}">
        <p14:creationId xmlns:p14="http://schemas.microsoft.com/office/powerpoint/2010/main" val="3564533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66" y="1306027"/>
            <a:ext cx="11126268" cy="3975835"/>
          </a:xfrm>
          <a:prstGeom prst="rect">
            <a:avLst/>
          </a:prstGeom>
        </p:spPr>
      </p:pic>
      <p:sp>
        <p:nvSpPr>
          <p:cNvPr id="3" name="TextBox 2"/>
          <p:cNvSpPr txBox="1"/>
          <p:nvPr/>
        </p:nvSpPr>
        <p:spPr>
          <a:xfrm>
            <a:off x="721895" y="529389"/>
            <a:ext cx="3308684" cy="553998"/>
          </a:xfrm>
          <a:prstGeom prst="rect">
            <a:avLst/>
          </a:prstGeom>
          <a:noFill/>
        </p:spPr>
        <p:txBody>
          <a:bodyPr wrap="square" rtlCol="0">
            <a:spAutoFit/>
          </a:bodyPr>
          <a:lstStyle/>
          <a:p>
            <a:r>
              <a:rPr lang="en-US" sz="1200" i="1" dirty="0" smtClean="0">
                <a:solidFill>
                  <a:schemeClr val="accent6">
                    <a:lumMod val="75000"/>
                  </a:schemeClr>
                </a:solidFill>
              </a:rPr>
              <a:t>employee #2 </a:t>
            </a:r>
            <a:r>
              <a:rPr lang="en-US" sz="1200" i="1" dirty="0">
                <a:solidFill>
                  <a:schemeClr val="accent6">
                    <a:lumMod val="75000"/>
                  </a:schemeClr>
                </a:solidFill>
              </a:rPr>
              <a:t>with salary </a:t>
            </a:r>
            <a:r>
              <a:rPr lang="en-US" sz="1200" i="1" dirty="0" smtClean="0">
                <a:solidFill>
                  <a:schemeClr val="accent6">
                    <a:lumMod val="75000"/>
                  </a:schemeClr>
                </a:solidFill>
              </a:rPr>
              <a:t>action</a:t>
            </a:r>
            <a:endParaRPr lang="en-US" sz="1200" i="1" dirty="0">
              <a:solidFill>
                <a:schemeClr val="accent6">
                  <a:lumMod val="75000"/>
                </a:schemeClr>
              </a:solidFill>
            </a:endParaRPr>
          </a:p>
          <a:p>
            <a:endParaRPr lang="en-US" dirty="0"/>
          </a:p>
        </p:txBody>
      </p:sp>
    </p:spTree>
    <p:extLst>
      <p:ext uri="{BB962C8B-B14F-4D97-AF65-F5344CB8AC3E}">
        <p14:creationId xmlns:p14="http://schemas.microsoft.com/office/powerpoint/2010/main" val="16837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3174"/>
            <a:ext cx="10058400" cy="796239"/>
          </a:xfrm>
        </p:spPr>
        <p:txBody>
          <a:bodyPr/>
          <a:lstStyle/>
          <a:p>
            <a:pPr algn="ctr"/>
            <a:r>
              <a:rPr lang="en-US" dirty="0" smtClean="0"/>
              <a:t>BASICS</a:t>
            </a:r>
            <a:endParaRPr lang="en-US" dirty="0"/>
          </a:p>
        </p:txBody>
      </p:sp>
      <p:sp>
        <p:nvSpPr>
          <p:cNvPr id="3" name="Content Placeholder 2"/>
          <p:cNvSpPr>
            <a:spLocks noGrp="1"/>
          </p:cNvSpPr>
          <p:nvPr>
            <p:ph idx="1"/>
          </p:nvPr>
        </p:nvSpPr>
        <p:spPr/>
        <p:txBody>
          <a:bodyPr>
            <a:normAutofit lnSpcReduction="10000"/>
          </a:bodyPr>
          <a:lstStyle/>
          <a:p>
            <a:pPr algn="ctr">
              <a:buClr>
                <a:schemeClr val="accent6"/>
              </a:buClr>
            </a:pPr>
            <a:r>
              <a:rPr lang="en-US" sz="4000" dirty="0"/>
              <a:t>What is </a:t>
            </a:r>
            <a:r>
              <a:rPr lang="en-US" sz="4000" dirty="0" smtClean="0"/>
              <a:t>it and why have it?</a:t>
            </a:r>
            <a:endParaRPr lang="en-US" sz="4000" dirty="0"/>
          </a:p>
          <a:p>
            <a:pPr marL="0" indent="0">
              <a:buNone/>
            </a:pPr>
            <a:r>
              <a:rPr lang="en-US" dirty="0" smtClean="0"/>
              <a:t> What is it?</a:t>
            </a:r>
          </a:p>
          <a:p>
            <a:pPr lvl="1">
              <a:buClr>
                <a:schemeClr val="accent6"/>
              </a:buClr>
              <a:buFont typeface="Wingdings" panose="05000000000000000000" pitchFamily="2" charset="2"/>
              <a:buChar char="§"/>
            </a:pPr>
            <a:r>
              <a:rPr lang="en-US" dirty="0" smtClean="0"/>
              <a:t>The Staffing List Detail Report is the vehicle through which each department aligns its Permanent Budget with its permanent staff and faculty salary commitments.</a:t>
            </a:r>
          </a:p>
          <a:p>
            <a:pPr marL="0" indent="0">
              <a:buNone/>
            </a:pPr>
            <a:r>
              <a:rPr lang="en-US" dirty="0" smtClean="0"/>
              <a:t> </a:t>
            </a:r>
          </a:p>
          <a:p>
            <a:pPr marL="0" indent="0">
              <a:buNone/>
            </a:pPr>
            <a:r>
              <a:rPr lang="en-US" dirty="0" smtClean="0"/>
              <a:t>Why have it?</a:t>
            </a:r>
          </a:p>
          <a:p>
            <a:pPr lvl="1">
              <a:buClr>
                <a:schemeClr val="accent6"/>
              </a:buClr>
              <a:buFont typeface="Wingdings" panose="05000000000000000000" pitchFamily="2" charset="2"/>
              <a:buChar char="§"/>
            </a:pPr>
            <a:r>
              <a:rPr lang="en-US" dirty="0"/>
              <a:t>To ensure that each department has, on a permanent basis, sufficient funds to cover salary commitments.</a:t>
            </a:r>
          </a:p>
          <a:p>
            <a:pPr lvl="1">
              <a:buClr>
                <a:schemeClr val="accent6"/>
              </a:buClr>
              <a:buFont typeface="Wingdings" panose="05000000000000000000" pitchFamily="2" charset="2"/>
              <a:buChar char="§"/>
            </a:pPr>
            <a:r>
              <a:rPr lang="en-US" dirty="0" smtClean="0"/>
              <a:t>To </a:t>
            </a:r>
            <a:r>
              <a:rPr lang="en-US" dirty="0"/>
              <a:t>ensure that merit and range adjustments are properly funded.</a:t>
            </a:r>
          </a:p>
          <a:p>
            <a:pPr lvl="1">
              <a:buClr>
                <a:schemeClr val="accent6"/>
              </a:buClr>
              <a:buFont typeface="Wingdings" panose="05000000000000000000" pitchFamily="2" charset="2"/>
              <a:buChar char="§"/>
            </a:pPr>
            <a:r>
              <a:rPr lang="en-US" dirty="0" smtClean="0"/>
              <a:t>To </a:t>
            </a:r>
            <a:r>
              <a:rPr lang="en-US" dirty="0"/>
              <a:t>fulfill State of California reporting requirements.</a:t>
            </a:r>
          </a:p>
          <a:p>
            <a:endParaRPr lang="en-US" dirty="0"/>
          </a:p>
        </p:txBody>
      </p:sp>
    </p:spTree>
    <p:extLst>
      <p:ext uri="{BB962C8B-B14F-4D97-AF65-F5344CB8AC3E}">
        <p14:creationId xmlns:p14="http://schemas.microsoft.com/office/powerpoint/2010/main" val="4037896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544" y="397043"/>
            <a:ext cx="4198814" cy="553998"/>
          </a:xfrm>
          <a:prstGeom prst="rect">
            <a:avLst/>
          </a:prstGeom>
          <a:noFill/>
        </p:spPr>
        <p:txBody>
          <a:bodyPr wrap="square" rtlCol="0">
            <a:spAutoFit/>
          </a:bodyPr>
          <a:lstStyle/>
          <a:p>
            <a:r>
              <a:rPr lang="en-US" sz="1200" i="1" dirty="0">
                <a:solidFill>
                  <a:schemeClr val="accent6">
                    <a:lumMod val="75000"/>
                  </a:schemeClr>
                </a:solidFill>
              </a:rPr>
              <a:t>employee #2 with salary action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06" y="951040"/>
            <a:ext cx="10765989" cy="4655675"/>
          </a:xfrm>
          <a:prstGeom prst="rect">
            <a:avLst/>
          </a:prstGeom>
        </p:spPr>
      </p:pic>
    </p:spTree>
    <p:extLst>
      <p:ext uri="{BB962C8B-B14F-4D97-AF65-F5344CB8AC3E}">
        <p14:creationId xmlns:p14="http://schemas.microsoft.com/office/powerpoint/2010/main" val="629257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596" y="374904"/>
            <a:ext cx="6158808" cy="6122149"/>
          </a:xfrm>
          <a:prstGeom prst="rect">
            <a:avLst/>
          </a:prstGeom>
        </p:spPr>
      </p:pic>
      <p:sp>
        <p:nvSpPr>
          <p:cNvPr id="3" name="TextBox 2"/>
          <p:cNvSpPr txBox="1"/>
          <p:nvPr/>
        </p:nvSpPr>
        <p:spPr>
          <a:xfrm>
            <a:off x="601579" y="603504"/>
            <a:ext cx="2322095"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#3 </a:t>
            </a:r>
            <a:r>
              <a:rPr lang="en-US" sz="1200" i="1" dirty="0">
                <a:solidFill>
                  <a:schemeClr val="accent6">
                    <a:lumMod val="75000"/>
                  </a:schemeClr>
                </a:solidFill>
              </a:rPr>
              <a:t>with salary action</a:t>
            </a:r>
          </a:p>
          <a:p>
            <a:endParaRPr lang="en-US" dirty="0"/>
          </a:p>
        </p:txBody>
      </p:sp>
    </p:spTree>
    <p:extLst>
      <p:ext uri="{BB962C8B-B14F-4D97-AF65-F5344CB8AC3E}">
        <p14:creationId xmlns:p14="http://schemas.microsoft.com/office/powerpoint/2010/main" val="1178100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17" y="1136983"/>
            <a:ext cx="10212366" cy="3615489"/>
          </a:xfrm>
          <a:prstGeom prst="rect">
            <a:avLst/>
          </a:prstGeom>
        </p:spPr>
      </p:pic>
      <p:sp>
        <p:nvSpPr>
          <p:cNvPr id="3" name="TextBox 2"/>
          <p:cNvSpPr txBox="1"/>
          <p:nvPr/>
        </p:nvSpPr>
        <p:spPr>
          <a:xfrm>
            <a:off x="902368" y="360947"/>
            <a:ext cx="3982453"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#3 </a:t>
            </a:r>
            <a:r>
              <a:rPr lang="en-US" sz="1200" i="1" dirty="0">
                <a:solidFill>
                  <a:schemeClr val="accent6">
                    <a:lumMod val="75000"/>
                  </a:schemeClr>
                </a:solidFill>
              </a:rPr>
              <a:t>with salary action</a:t>
            </a:r>
          </a:p>
          <a:p>
            <a:endParaRPr lang="en-US" dirty="0"/>
          </a:p>
        </p:txBody>
      </p:sp>
    </p:spTree>
    <p:extLst>
      <p:ext uri="{BB962C8B-B14F-4D97-AF65-F5344CB8AC3E}">
        <p14:creationId xmlns:p14="http://schemas.microsoft.com/office/powerpoint/2010/main" val="29768298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37" y="1046747"/>
            <a:ext cx="10887326" cy="4752473"/>
          </a:xfrm>
          <a:prstGeom prst="rect">
            <a:avLst/>
          </a:prstGeom>
        </p:spPr>
      </p:pic>
      <p:sp>
        <p:nvSpPr>
          <p:cNvPr id="5" name="TextBox 4"/>
          <p:cNvSpPr txBox="1"/>
          <p:nvPr/>
        </p:nvSpPr>
        <p:spPr>
          <a:xfrm>
            <a:off x="652337" y="457200"/>
            <a:ext cx="3919663" cy="553998"/>
          </a:xfrm>
          <a:prstGeom prst="rect">
            <a:avLst/>
          </a:prstGeom>
          <a:noFill/>
        </p:spPr>
        <p:txBody>
          <a:bodyPr wrap="square" rtlCol="0">
            <a:spAutoFit/>
          </a:bodyPr>
          <a:lstStyle/>
          <a:p>
            <a:r>
              <a:rPr lang="en-US" sz="1200" i="1" dirty="0">
                <a:solidFill>
                  <a:schemeClr val="accent6">
                    <a:lumMod val="75000"/>
                  </a:schemeClr>
                </a:solidFill>
              </a:rPr>
              <a:t>employee #3 with salary action</a:t>
            </a:r>
          </a:p>
          <a:p>
            <a:endParaRPr lang="en-US" dirty="0"/>
          </a:p>
        </p:txBody>
      </p:sp>
    </p:spTree>
    <p:extLst>
      <p:ext uri="{BB962C8B-B14F-4D97-AF65-F5344CB8AC3E}">
        <p14:creationId xmlns:p14="http://schemas.microsoft.com/office/powerpoint/2010/main" val="1095935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7858" y="409074"/>
            <a:ext cx="3108658"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#4 </a:t>
            </a:r>
            <a:r>
              <a:rPr lang="en-US" sz="1200" i="1" dirty="0">
                <a:solidFill>
                  <a:schemeClr val="accent6">
                    <a:lumMod val="75000"/>
                  </a:schemeClr>
                </a:solidFill>
              </a:rPr>
              <a:t>with salary action</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52" y="868679"/>
            <a:ext cx="10597696" cy="5731251"/>
          </a:xfrm>
          <a:prstGeom prst="rect">
            <a:avLst/>
          </a:prstGeom>
        </p:spPr>
      </p:pic>
      <p:sp>
        <p:nvSpPr>
          <p:cNvPr id="3" name="Right Arrow 2"/>
          <p:cNvSpPr/>
          <p:nvPr/>
        </p:nvSpPr>
        <p:spPr>
          <a:xfrm>
            <a:off x="627147" y="5366081"/>
            <a:ext cx="541421" cy="1804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7211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0089" y="469231"/>
            <a:ext cx="3958390"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#5 </a:t>
            </a:r>
            <a:r>
              <a:rPr lang="en-US" sz="1200" i="1" dirty="0">
                <a:solidFill>
                  <a:schemeClr val="accent6">
                    <a:lumMod val="75000"/>
                  </a:schemeClr>
                </a:solidFill>
              </a:rPr>
              <a:t>with salary action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68" y="746230"/>
            <a:ext cx="9945665" cy="5839567"/>
          </a:xfrm>
          <a:prstGeom prst="rect">
            <a:avLst/>
          </a:prstGeom>
        </p:spPr>
      </p:pic>
      <p:sp>
        <p:nvSpPr>
          <p:cNvPr id="5" name="Oval 4"/>
          <p:cNvSpPr/>
          <p:nvPr/>
        </p:nvSpPr>
        <p:spPr>
          <a:xfrm>
            <a:off x="4343400" y="5378116"/>
            <a:ext cx="553453" cy="216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359189" y="5378116"/>
            <a:ext cx="493295" cy="216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40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65" y="1261149"/>
            <a:ext cx="10985671" cy="4586197"/>
          </a:xfrm>
          <a:prstGeom prst="rect">
            <a:avLst/>
          </a:prstGeom>
        </p:spPr>
      </p:pic>
      <p:sp>
        <p:nvSpPr>
          <p:cNvPr id="4" name="TextBox 3"/>
          <p:cNvSpPr txBox="1"/>
          <p:nvPr/>
        </p:nvSpPr>
        <p:spPr>
          <a:xfrm>
            <a:off x="721896" y="553453"/>
            <a:ext cx="2442410" cy="553998"/>
          </a:xfrm>
          <a:prstGeom prst="rect">
            <a:avLst/>
          </a:prstGeom>
          <a:noFill/>
        </p:spPr>
        <p:txBody>
          <a:bodyPr wrap="square" rtlCol="0">
            <a:spAutoFit/>
          </a:bodyPr>
          <a:lstStyle/>
          <a:p>
            <a:r>
              <a:rPr lang="en-US" sz="1200" i="1" dirty="0">
                <a:solidFill>
                  <a:schemeClr val="accent6">
                    <a:lumMod val="75000"/>
                  </a:schemeClr>
                </a:solidFill>
              </a:rPr>
              <a:t>employee #5 with salary action</a:t>
            </a:r>
          </a:p>
          <a:p>
            <a:endParaRPr lang="en-US" dirty="0"/>
          </a:p>
        </p:txBody>
      </p:sp>
    </p:spTree>
    <p:extLst>
      <p:ext uri="{BB962C8B-B14F-4D97-AF65-F5344CB8AC3E}">
        <p14:creationId xmlns:p14="http://schemas.microsoft.com/office/powerpoint/2010/main" val="20651150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706" y="336884"/>
            <a:ext cx="3801978" cy="553998"/>
          </a:xfrm>
          <a:prstGeom prst="rect">
            <a:avLst/>
          </a:prstGeom>
          <a:noFill/>
        </p:spPr>
        <p:txBody>
          <a:bodyPr wrap="square" rtlCol="0">
            <a:spAutoFit/>
          </a:bodyPr>
          <a:lstStyle/>
          <a:p>
            <a:r>
              <a:rPr lang="en-US" sz="1200" i="1" dirty="0" smtClean="0">
                <a:solidFill>
                  <a:schemeClr val="accent6">
                    <a:lumMod val="75000"/>
                  </a:schemeClr>
                </a:solidFill>
              </a:rPr>
              <a:t>Reconciliation Worksheet</a:t>
            </a:r>
            <a:endParaRPr lang="en-US" sz="1200" i="1" dirty="0">
              <a:solidFill>
                <a:schemeClr val="accent6">
                  <a:lumMod val="75000"/>
                </a:schemeClr>
              </a:solidFill>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695" y="336884"/>
            <a:ext cx="7806971" cy="6339412"/>
          </a:xfrm>
          <a:prstGeom prst="rect">
            <a:avLst/>
          </a:prstGeom>
        </p:spPr>
      </p:pic>
    </p:spTree>
    <p:extLst>
      <p:ext uri="{BB962C8B-B14F-4D97-AF65-F5344CB8AC3E}">
        <p14:creationId xmlns:p14="http://schemas.microsoft.com/office/powerpoint/2010/main" val="23808514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50" y="770019"/>
            <a:ext cx="10276836" cy="5763127"/>
          </a:xfrm>
          <a:prstGeom prst="rect">
            <a:avLst/>
          </a:prstGeom>
        </p:spPr>
      </p:pic>
      <p:sp>
        <p:nvSpPr>
          <p:cNvPr id="2" name="TextBox 1"/>
          <p:cNvSpPr txBox="1"/>
          <p:nvPr/>
        </p:nvSpPr>
        <p:spPr>
          <a:xfrm>
            <a:off x="1058780" y="336884"/>
            <a:ext cx="3801978" cy="553998"/>
          </a:xfrm>
          <a:prstGeom prst="rect">
            <a:avLst/>
          </a:prstGeom>
          <a:noFill/>
        </p:spPr>
        <p:txBody>
          <a:bodyPr wrap="square" rtlCol="0">
            <a:spAutoFit/>
          </a:bodyPr>
          <a:lstStyle/>
          <a:p>
            <a:r>
              <a:rPr lang="en-US" sz="1200" i="1" dirty="0" smtClean="0">
                <a:solidFill>
                  <a:schemeClr val="accent6">
                    <a:lumMod val="75000"/>
                  </a:schemeClr>
                </a:solidFill>
              </a:rPr>
              <a:t>Annotated Staffing List</a:t>
            </a:r>
            <a:endParaRPr lang="en-US" sz="1200" i="1" dirty="0">
              <a:solidFill>
                <a:schemeClr val="accent6">
                  <a:lumMod val="75000"/>
                </a:schemeClr>
              </a:solidFill>
            </a:endParaRPr>
          </a:p>
          <a:p>
            <a:endParaRPr lang="en-US" dirty="0"/>
          </a:p>
        </p:txBody>
      </p:sp>
    </p:spTree>
    <p:extLst>
      <p:ext uri="{BB962C8B-B14F-4D97-AF65-F5344CB8AC3E}">
        <p14:creationId xmlns:p14="http://schemas.microsoft.com/office/powerpoint/2010/main" val="11675545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553" y="738256"/>
            <a:ext cx="9932831" cy="5893073"/>
          </a:xfrm>
          <a:prstGeom prst="rect">
            <a:avLst/>
          </a:prstGeom>
        </p:spPr>
      </p:pic>
      <p:sp>
        <p:nvSpPr>
          <p:cNvPr id="3" name="TextBox 2"/>
          <p:cNvSpPr txBox="1"/>
          <p:nvPr/>
        </p:nvSpPr>
        <p:spPr>
          <a:xfrm>
            <a:off x="1117553" y="300789"/>
            <a:ext cx="3081468" cy="553998"/>
          </a:xfrm>
          <a:prstGeom prst="rect">
            <a:avLst/>
          </a:prstGeom>
          <a:noFill/>
        </p:spPr>
        <p:txBody>
          <a:bodyPr wrap="square" rtlCol="0">
            <a:spAutoFit/>
          </a:bodyPr>
          <a:lstStyle/>
          <a:p>
            <a:r>
              <a:rPr lang="en-US" sz="1200" i="1" dirty="0" smtClean="0">
                <a:solidFill>
                  <a:schemeClr val="accent6">
                    <a:lumMod val="75000"/>
                  </a:schemeClr>
                </a:solidFill>
              </a:rPr>
              <a:t>Completed Transfer of Funds</a:t>
            </a:r>
            <a:endParaRPr lang="en-US" sz="1200" i="1" dirty="0">
              <a:solidFill>
                <a:schemeClr val="accent6">
                  <a:lumMod val="75000"/>
                </a:schemeClr>
              </a:solidFill>
            </a:endParaRPr>
          </a:p>
          <a:p>
            <a:endParaRPr lang="en-US" dirty="0"/>
          </a:p>
        </p:txBody>
      </p:sp>
    </p:spTree>
    <p:extLst>
      <p:ext uri="{BB962C8B-B14F-4D97-AF65-F5344CB8AC3E}">
        <p14:creationId xmlns:p14="http://schemas.microsoft.com/office/powerpoint/2010/main" val="3064165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BASICS</a:t>
            </a:r>
            <a:endParaRPr lang="en-US" dirty="0"/>
          </a:p>
        </p:txBody>
      </p:sp>
      <p:sp>
        <p:nvSpPr>
          <p:cNvPr id="3" name="Content Placeholder 2"/>
          <p:cNvSpPr>
            <a:spLocks noGrp="1"/>
          </p:cNvSpPr>
          <p:nvPr>
            <p:ph idx="1"/>
          </p:nvPr>
        </p:nvSpPr>
        <p:spPr/>
        <p:txBody>
          <a:bodyPr>
            <a:normAutofit fontScale="92500" lnSpcReduction="10000"/>
          </a:bodyPr>
          <a:lstStyle/>
          <a:p>
            <a:pPr algn="ctr">
              <a:buClr>
                <a:schemeClr val="accent6"/>
              </a:buClr>
            </a:pPr>
            <a:r>
              <a:rPr lang="en-US" sz="4000" dirty="0" smtClean="0"/>
              <a:t>How is it created?</a:t>
            </a:r>
            <a:endParaRPr lang="en-US" sz="4000" dirty="0"/>
          </a:p>
          <a:p>
            <a:pPr>
              <a:buClr>
                <a:schemeClr val="accent6"/>
              </a:buClr>
              <a:buFont typeface="Wingdings" panose="05000000000000000000" pitchFamily="2" charset="2"/>
              <a:buChar char="§"/>
            </a:pPr>
            <a:r>
              <a:rPr lang="en-US" dirty="0" smtClean="0"/>
              <a:t>The Staffing List Detail Report pulls data from three separate sources:</a:t>
            </a:r>
          </a:p>
          <a:p>
            <a:pPr lvl="1">
              <a:buClr>
                <a:schemeClr val="accent6"/>
              </a:buClr>
              <a:buFont typeface="Wingdings" panose="05000000000000000000" pitchFamily="2" charset="2"/>
              <a:buChar char="§"/>
            </a:pPr>
            <a:r>
              <a:rPr lang="en-US" sz="1900" dirty="0" smtClean="0"/>
              <a:t>Permanent Budget Database</a:t>
            </a:r>
          </a:p>
          <a:p>
            <a:pPr lvl="1">
              <a:buClr>
                <a:schemeClr val="accent6"/>
              </a:buClr>
              <a:buFont typeface="Wingdings" panose="05000000000000000000" pitchFamily="2" charset="2"/>
              <a:buChar char="§"/>
            </a:pPr>
            <a:r>
              <a:rPr lang="en-US" sz="1900" dirty="0" smtClean="0"/>
              <a:t>PPS Sub 0 and Sub 1 Distributions with indefinite end dates for faculty and staff whose appointments meet certain staffing criteria:</a:t>
            </a:r>
          </a:p>
          <a:p>
            <a:pPr lvl="2">
              <a:buClr>
                <a:schemeClr val="accent6"/>
              </a:buClr>
              <a:buFont typeface="Courier New" panose="02070309020205020404" pitchFamily="49" charset="0"/>
              <a:buChar char="o"/>
            </a:pPr>
            <a:r>
              <a:rPr lang="en-US" sz="1700" dirty="0"/>
              <a:t>Ladder faculty with indefinite PPS Distribution end dates.</a:t>
            </a:r>
          </a:p>
          <a:p>
            <a:pPr lvl="2">
              <a:buClr>
                <a:schemeClr val="accent6"/>
              </a:buClr>
              <a:buFont typeface="Courier New" panose="02070309020205020404" pitchFamily="49" charset="0"/>
              <a:buChar char="o"/>
            </a:pPr>
            <a:r>
              <a:rPr lang="en-US" sz="1700" dirty="0"/>
              <a:t>Academic appointments (e.g. Academic Coordinators, Continuing Appointment Lecturers) that have been permanently funded by the Dean’s Office</a:t>
            </a:r>
            <a:r>
              <a:rPr lang="en-US" sz="1700" dirty="0" smtClean="0"/>
              <a:t>.</a:t>
            </a:r>
          </a:p>
          <a:p>
            <a:pPr lvl="2">
              <a:buClr>
                <a:schemeClr val="accent6"/>
              </a:buClr>
              <a:buFont typeface="Courier New" panose="02070309020205020404" pitchFamily="49" charset="0"/>
              <a:buChar char="o"/>
            </a:pPr>
            <a:r>
              <a:rPr lang="en-US" sz="1700" dirty="0"/>
              <a:t>Career staff with indefinite PPS Distribution end dates</a:t>
            </a:r>
            <a:r>
              <a:rPr lang="en-US" sz="1700" dirty="0" smtClean="0"/>
              <a:t>.</a:t>
            </a:r>
          </a:p>
          <a:p>
            <a:pPr lvl="1">
              <a:buClr>
                <a:schemeClr val="accent6"/>
              </a:buClr>
              <a:buFont typeface="Wingdings" panose="05000000000000000000" pitchFamily="2" charset="2"/>
              <a:buChar char="§"/>
            </a:pPr>
            <a:r>
              <a:rPr lang="en-US" sz="1900" dirty="0" smtClean="0"/>
              <a:t>Open Provision Database*</a:t>
            </a:r>
          </a:p>
          <a:p>
            <a:pPr marL="0" indent="0">
              <a:buNone/>
            </a:pPr>
            <a:r>
              <a:rPr lang="en-US" dirty="0" smtClean="0"/>
              <a:t>The Staffing List combines the data from these three sources and combines them into one report with a section for permanent budget and a salary commitment section that combines PPS Distributions and Open Provisions.</a:t>
            </a:r>
            <a:endParaRPr lang="en-US" dirty="0"/>
          </a:p>
        </p:txBody>
      </p:sp>
    </p:spTree>
    <p:extLst>
      <p:ext uri="{BB962C8B-B14F-4D97-AF65-F5344CB8AC3E}">
        <p14:creationId xmlns:p14="http://schemas.microsoft.com/office/powerpoint/2010/main" val="745093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65" y="1260066"/>
            <a:ext cx="11547932" cy="3805227"/>
          </a:xfrm>
          <a:prstGeom prst="rect">
            <a:avLst/>
          </a:prstGeom>
        </p:spPr>
      </p:pic>
      <p:sp>
        <p:nvSpPr>
          <p:cNvPr id="2" name="TextBox 1"/>
          <p:cNvSpPr txBox="1"/>
          <p:nvPr/>
        </p:nvSpPr>
        <p:spPr>
          <a:xfrm>
            <a:off x="433137" y="493294"/>
            <a:ext cx="4247148" cy="553998"/>
          </a:xfrm>
          <a:prstGeom prst="rect">
            <a:avLst/>
          </a:prstGeom>
          <a:noFill/>
        </p:spPr>
        <p:txBody>
          <a:bodyPr wrap="square" rtlCol="0">
            <a:spAutoFit/>
          </a:bodyPr>
          <a:lstStyle/>
          <a:p>
            <a:r>
              <a:rPr lang="en-US" sz="1200" i="1" dirty="0" smtClean="0">
                <a:solidFill>
                  <a:schemeClr val="accent6">
                    <a:lumMod val="75000"/>
                  </a:schemeClr>
                </a:solidFill>
              </a:rPr>
              <a:t>Completed Open Provision spreadsheet</a:t>
            </a:r>
            <a:endParaRPr lang="en-US" sz="1200" i="1" dirty="0">
              <a:solidFill>
                <a:schemeClr val="accent6">
                  <a:lumMod val="75000"/>
                </a:schemeClr>
              </a:solidFill>
            </a:endParaRPr>
          </a:p>
          <a:p>
            <a:endParaRPr lang="en-US" dirty="0"/>
          </a:p>
        </p:txBody>
      </p:sp>
    </p:spTree>
    <p:extLst>
      <p:ext uri="{BB962C8B-B14F-4D97-AF65-F5344CB8AC3E}">
        <p14:creationId xmlns:p14="http://schemas.microsoft.com/office/powerpoint/2010/main" val="4175789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092" y="942073"/>
            <a:ext cx="9451816" cy="5627170"/>
          </a:xfrm>
          <a:prstGeom prst="rect">
            <a:avLst/>
          </a:prstGeom>
        </p:spPr>
      </p:pic>
      <p:sp>
        <p:nvSpPr>
          <p:cNvPr id="2" name="TextBox 1"/>
          <p:cNvSpPr txBox="1"/>
          <p:nvPr/>
        </p:nvSpPr>
        <p:spPr>
          <a:xfrm>
            <a:off x="1320847" y="388074"/>
            <a:ext cx="6198891" cy="553998"/>
          </a:xfrm>
          <a:prstGeom prst="rect">
            <a:avLst/>
          </a:prstGeom>
          <a:noFill/>
        </p:spPr>
        <p:txBody>
          <a:bodyPr wrap="square" rtlCol="0">
            <a:spAutoFit/>
          </a:bodyPr>
          <a:lstStyle/>
          <a:p>
            <a:r>
              <a:rPr lang="en-US" sz="1200" i="1" dirty="0" smtClean="0">
                <a:solidFill>
                  <a:schemeClr val="accent6">
                    <a:lumMod val="75000"/>
                  </a:schemeClr>
                </a:solidFill>
              </a:rPr>
              <a:t>Balanced Staffing List reflecting processed TOF and Provision spreadsheet</a:t>
            </a:r>
            <a:endParaRPr lang="en-US" sz="1200" i="1" dirty="0">
              <a:solidFill>
                <a:schemeClr val="accent6">
                  <a:lumMod val="75000"/>
                </a:schemeClr>
              </a:solidFill>
            </a:endParaRPr>
          </a:p>
          <a:p>
            <a:endParaRPr lang="en-US" dirty="0"/>
          </a:p>
        </p:txBody>
      </p:sp>
    </p:spTree>
    <p:extLst>
      <p:ext uri="{BB962C8B-B14F-4D97-AF65-F5344CB8AC3E}">
        <p14:creationId xmlns:p14="http://schemas.microsoft.com/office/powerpoint/2010/main" val="1236112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036871"/>
          </a:xfrm>
        </p:spPr>
        <p:txBody>
          <a:bodyPr/>
          <a:lstStyle/>
          <a:p>
            <a:pPr algn="ctr"/>
            <a:r>
              <a:rPr lang="en-US" dirty="0" smtClean="0"/>
              <a:t>AGENDA</a:t>
            </a:r>
            <a:endParaRPr lang="en-US" dirty="0"/>
          </a:p>
        </p:txBody>
      </p:sp>
      <p:sp>
        <p:nvSpPr>
          <p:cNvPr id="8" name="Content Placeholder 2"/>
          <p:cNvSpPr>
            <a:spLocks noGrp="1"/>
          </p:cNvSpPr>
          <p:nvPr>
            <p:ph sz="half" idx="1"/>
          </p:nvPr>
        </p:nvSpPr>
        <p:spPr>
          <a:xfrm>
            <a:off x="3732999" y="1766326"/>
            <a:ext cx="4726003" cy="4357747"/>
          </a:xfrm>
        </p:spPr>
        <p:txBody>
          <a:bodyPr>
            <a:normAutofit/>
          </a:bodyPr>
          <a:lstStyle/>
          <a:p>
            <a:r>
              <a:rPr lang="en-US" b="1" u="sng" dirty="0" smtClean="0">
                <a:solidFill>
                  <a:schemeClr val="tx1"/>
                </a:solidFill>
              </a:rPr>
              <a:t>SUB 1 RECONCILIATION EXAMPLES</a:t>
            </a:r>
          </a:p>
          <a:p>
            <a:pPr>
              <a:buFont typeface="Wingdings" panose="05000000000000000000" pitchFamily="2" charset="2"/>
              <a:buChar char="§"/>
            </a:pPr>
            <a:r>
              <a:rPr lang="en-US" dirty="0" smtClean="0">
                <a:solidFill>
                  <a:schemeClr val="tx1"/>
                </a:solidFill>
              </a:rPr>
              <a:t>Example Set 2</a:t>
            </a:r>
          </a:p>
          <a:p>
            <a:pPr lvl="1">
              <a:buFont typeface="Wingdings" panose="05000000000000000000" pitchFamily="2" charset="2"/>
              <a:buChar char="§"/>
            </a:pPr>
            <a:r>
              <a:rPr lang="en-US" sz="2000" dirty="0" smtClean="0">
                <a:solidFill>
                  <a:schemeClr val="tx1"/>
                </a:solidFill>
              </a:rPr>
              <a:t>Equity increase</a:t>
            </a:r>
          </a:p>
          <a:p>
            <a:pPr lvl="1">
              <a:buFont typeface="Wingdings" panose="05000000000000000000" pitchFamily="2" charset="2"/>
              <a:buChar char="§"/>
            </a:pPr>
            <a:r>
              <a:rPr lang="en-US" sz="2000" dirty="0" smtClean="0">
                <a:solidFill>
                  <a:schemeClr val="tx1"/>
                </a:solidFill>
              </a:rPr>
              <a:t>Range Adjustment correction</a:t>
            </a:r>
          </a:p>
          <a:p>
            <a:pPr lvl="1">
              <a:buFont typeface="Wingdings" panose="05000000000000000000" pitchFamily="2" charset="2"/>
              <a:buChar char="§"/>
            </a:pPr>
            <a:r>
              <a:rPr lang="en-US" sz="2000" dirty="0" smtClean="0">
                <a:solidFill>
                  <a:schemeClr val="tx1"/>
                </a:solidFill>
              </a:rPr>
              <a:t>Reclassification</a:t>
            </a:r>
          </a:p>
          <a:p>
            <a:pPr marL="0" indent="0">
              <a:buNone/>
            </a:pPr>
            <a:endParaRPr lang="en-US"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887621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73" y="893946"/>
            <a:ext cx="9454054" cy="5628502"/>
          </a:xfrm>
          <a:prstGeom prst="rect">
            <a:avLst/>
          </a:prstGeom>
        </p:spPr>
      </p:pic>
      <p:sp>
        <p:nvSpPr>
          <p:cNvPr id="2" name="TextBox 1"/>
          <p:cNvSpPr txBox="1"/>
          <p:nvPr/>
        </p:nvSpPr>
        <p:spPr>
          <a:xfrm>
            <a:off x="1368973" y="505327"/>
            <a:ext cx="3816638" cy="553998"/>
          </a:xfrm>
          <a:prstGeom prst="rect">
            <a:avLst/>
          </a:prstGeom>
          <a:noFill/>
        </p:spPr>
        <p:txBody>
          <a:bodyPr wrap="square" rtlCol="0">
            <a:spAutoFit/>
          </a:bodyPr>
          <a:lstStyle/>
          <a:p>
            <a:r>
              <a:rPr lang="en-US" sz="1200" i="1" dirty="0">
                <a:solidFill>
                  <a:schemeClr val="accent6">
                    <a:lumMod val="75000"/>
                  </a:schemeClr>
                </a:solidFill>
              </a:rPr>
              <a:t>Most recent Balanced Staffing List</a:t>
            </a:r>
          </a:p>
          <a:p>
            <a:endParaRPr lang="en-US" dirty="0"/>
          </a:p>
        </p:txBody>
      </p:sp>
    </p:spTree>
    <p:extLst>
      <p:ext uri="{BB962C8B-B14F-4D97-AF65-F5344CB8AC3E}">
        <p14:creationId xmlns:p14="http://schemas.microsoft.com/office/powerpoint/2010/main" val="4898834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41" y="856528"/>
            <a:ext cx="9079919" cy="5656985"/>
          </a:xfrm>
          <a:prstGeom prst="rect">
            <a:avLst/>
          </a:prstGeom>
        </p:spPr>
      </p:pic>
      <p:sp>
        <p:nvSpPr>
          <p:cNvPr id="2" name="TextBox 1"/>
          <p:cNvSpPr txBox="1"/>
          <p:nvPr/>
        </p:nvSpPr>
        <p:spPr>
          <a:xfrm>
            <a:off x="1556041" y="433137"/>
            <a:ext cx="4255212" cy="553998"/>
          </a:xfrm>
          <a:prstGeom prst="rect">
            <a:avLst/>
          </a:prstGeom>
          <a:noFill/>
        </p:spPr>
        <p:txBody>
          <a:bodyPr wrap="square" rtlCol="0">
            <a:spAutoFit/>
          </a:bodyPr>
          <a:lstStyle/>
          <a:p>
            <a:r>
              <a:rPr lang="en-US" sz="1200" i="1" dirty="0">
                <a:solidFill>
                  <a:schemeClr val="accent6">
                    <a:lumMod val="75000"/>
                  </a:schemeClr>
                </a:solidFill>
              </a:rPr>
              <a:t>Current Staffing List</a:t>
            </a:r>
          </a:p>
          <a:p>
            <a:endParaRPr lang="en-US" dirty="0"/>
          </a:p>
        </p:txBody>
      </p:sp>
    </p:spTree>
    <p:extLst>
      <p:ext uri="{BB962C8B-B14F-4D97-AF65-F5344CB8AC3E}">
        <p14:creationId xmlns:p14="http://schemas.microsoft.com/office/powerpoint/2010/main" val="2408023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85" y="1732548"/>
            <a:ext cx="11404031" cy="2918074"/>
          </a:xfrm>
          <a:prstGeom prst="rect">
            <a:avLst/>
          </a:prstGeom>
        </p:spPr>
      </p:pic>
      <p:sp>
        <p:nvSpPr>
          <p:cNvPr id="2" name="TextBox 1"/>
          <p:cNvSpPr txBox="1"/>
          <p:nvPr/>
        </p:nvSpPr>
        <p:spPr>
          <a:xfrm>
            <a:off x="709863" y="782053"/>
            <a:ext cx="5137484" cy="553998"/>
          </a:xfrm>
          <a:prstGeom prst="rect">
            <a:avLst/>
          </a:prstGeom>
          <a:noFill/>
        </p:spPr>
        <p:txBody>
          <a:bodyPr wrap="square" rtlCol="0">
            <a:spAutoFit/>
          </a:bodyPr>
          <a:lstStyle/>
          <a:p>
            <a:r>
              <a:rPr lang="en-US" sz="1200" i="1" dirty="0">
                <a:solidFill>
                  <a:schemeClr val="accent6">
                    <a:lumMod val="75000"/>
                  </a:schemeClr>
                </a:solidFill>
              </a:rPr>
              <a:t>Costing Report for </a:t>
            </a:r>
            <a:r>
              <a:rPr lang="en-US" sz="1200" i="1" dirty="0" smtClean="0">
                <a:solidFill>
                  <a:schemeClr val="accent6">
                    <a:lumMod val="75000"/>
                  </a:schemeClr>
                </a:solidFill>
              </a:rPr>
              <a:t>4/1/17 </a:t>
            </a:r>
            <a:r>
              <a:rPr lang="en-US" sz="1200" i="1" dirty="0">
                <a:solidFill>
                  <a:schemeClr val="accent6">
                    <a:lumMod val="75000"/>
                  </a:schemeClr>
                </a:solidFill>
              </a:rPr>
              <a:t>Range Adjustment</a:t>
            </a:r>
          </a:p>
          <a:p>
            <a:endParaRPr lang="en-US" dirty="0"/>
          </a:p>
        </p:txBody>
      </p:sp>
    </p:spTree>
    <p:extLst>
      <p:ext uri="{BB962C8B-B14F-4D97-AF65-F5344CB8AC3E}">
        <p14:creationId xmlns:p14="http://schemas.microsoft.com/office/powerpoint/2010/main" val="1905850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530" y="1103776"/>
            <a:ext cx="8564940" cy="4033707"/>
          </a:xfrm>
          <a:prstGeom prst="rect">
            <a:avLst/>
          </a:prstGeom>
        </p:spPr>
      </p:pic>
      <p:sp>
        <p:nvSpPr>
          <p:cNvPr id="2" name="TextBox 1"/>
          <p:cNvSpPr txBox="1"/>
          <p:nvPr/>
        </p:nvSpPr>
        <p:spPr>
          <a:xfrm>
            <a:off x="1511968" y="661737"/>
            <a:ext cx="4584032"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#6 </a:t>
            </a:r>
            <a:r>
              <a:rPr lang="en-US" sz="1200" i="1" dirty="0">
                <a:solidFill>
                  <a:schemeClr val="accent6">
                    <a:lumMod val="75000"/>
                  </a:schemeClr>
                </a:solidFill>
              </a:rPr>
              <a:t>with salary action</a:t>
            </a:r>
          </a:p>
          <a:p>
            <a:endParaRPr lang="en-US" dirty="0"/>
          </a:p>
        </p:txBody>
      </p:sp>
    </p:spTree>
    <p:extLst>
      <p:ext uri="{BB962C8B-B14F-4D97-AF65-F5344CB8AC3E}">
        <p14:creationId xmlns:p14="http://schemas.microsoft.com/office/powerpoint/2010/main" val="24379213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7974" y="565484"/>
            <a:ext cx="3731837" cy="553998"/>
          </a:xfrm>
          <a:prstGeom prst="rect">
            <a:avLst/>
          </a:prstGeom>
          <a:noFill/>
        </p:spPr>
        <p:txBody>
          <a:bodyPr wrap="square" rtlCol="0">
            <a:spAutoFit/>
          </a:bodyPr>
          <a:lstStyle/>
          <a:p>
            <a:r>
              <a:rPr lang="en-US" sz="1200" i="1" dirty="0">
                <a:solidFill>
                  <a:schemeClr val="accent6">
                    <a:lumMod val="75000"/>
                  </a:schemeClr>
                </a:solidFill>
              </a:rPr>
              <a:t>employee #6 with salary action</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05" y="1436449"/>
            <a:ext cx="10657590" cy="3676971"/>
          </a:xfrm>
          <a:prstGeom prst="rect">
            <a:avLst/>
          </a:prstGeom>
        </p:spPr>
      </p:pic>
    </p:spTree>
    <p:extLst>
      <p:ext uri="{BB962C8B-B14F-4D97-AF65-F5344CB8AC3E}">
        <p14:creationId xmlns:p14="http://schemas.microsoft.com/office/powerpoint/2010/main" val="5108065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7974" y="565484"/>
            <a:ext cx="3731837" cy="553998"/>
          </a:xfrm>
          <a:prstGeom prst="rect">
            <a:avLst/>
          </a:prstGeom>
          <a:noFill/>
        </p:spPr>
        <p:txBody>
          <a:bodyPr wrap="square" rtlCol="0">
            <a:spAutoFit/>
          </a:bodyPr>
          <a:lstStyle/>
          <a:p>
            <a:r>
              <a:rPr lang="en-US" sz="1200" i="1" dirty="0">
                <a:solidFill>
                  <a:schemeClr val="accent6">
                    <a:lumMod val="75000"/>
                  </a:schemeClr>
                </a:solidFill>
              </a:rPr>
              <a:t>employee #6 with salary action</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0" y="1791903"/>
            <a:ext cx="11030421" cy="2912444"/>
          </a:xfrm>
          <a:prstGeom prst="rect">
            <a:avLst/>
          </a:prstGeom>
        </p:spPr>
      </p:pic>
    </p:spTree>
    <p:extLst>
      <p:ext uri="{BB962C8B-B14F-4D97-AF65-F5344CB8AC3E}">
        <p14:creationId xmlns:p14="http://schemas.microsoft.com/office/powerpoint/2010/main" val="488961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120" y="1032791"/>
            <a:ext cx="10021761" cy="5632704"/>
          </a:xfrm>
          <a:prstGeom prst="rect">
            <a:avLst/>
          </a:prstGeom>
        </p:spPr>
      </p:pic>
      <p:sp>
        <p:nvSpPr>
          <p:cNvPr id="5" name="Right Arrow 4"/>
          <p:cNvSpPr/>
          <p:nvPr/>
        </p:nvSpPr>
        <p:spPr>
          <a:xfrm>
            <a:off x="1057318" y="5871404"/>
            <a:ext cx="541421" cy="1804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022306" y="2057400"/>
            <a:ext cx="409074" cy="336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022306" y="3152274"/>
            <a:ext cx="409074" cy="336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19935" y="5841329"/>
            <a:ext cx="505327" cy="192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0750" y="478793"/>
            <a:ext cx="3358271"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#7 </a:t>
            </a:r>
            <a:r>
              <a:rPr lang="en-US" sz="1200" i="1" dirty="0">
                <a:solidFill>
                  <a:schemeClr val="accent6">
                    <a:lumMod val="75000"/>
                  </a:schemeClr>
                </a:solidFill>
              </a:rPr>
              <a:t>with salary action</a:t>
            </a:r>
          </a:p>
          <a:p>
            <a:endParaRPr lang="en-US" dirty="0"/>
          </a:p>
        </p:txBody>
      </p:sp>
    </p:spTree>
    <p:extLst>
      <p:ext uri="{BB962C8B-B14F-4D97-AF65-F5344CB8AC3E}">
        <p14:creationId xmlns:p14="http://schemas.microsoft.com/office/powerpoint/2010/main" val="85499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BASICS</a:t>
            </a:r>
            <a:endParaRPr lang="en-US" dirty="0"/>
          </a:p>
        </p:txBody>
      </p:sp>
      <p:sp>
        <p:nvSpPr>
          <p:cNvPr id="3" name="Content Placeholder 2"/>
          <p:cNvSpPr>
            <a:spLocks noGrp="1"/>
          </p:cNvSpPr>
          <p:nvPr>
            <p:ph idx="1"/>
          </p:nvPr>
        </p:nvSpPr>
        <p:spPr/>
        <p:txBody>
          <a:bodyPr/>
          <a:lstStyle/>
          <a:p>
            <a:pPr marL="201163" lvl="1" indent="0">
              <a:buNone/>
            </a:pPr>
            <a:endParaRPr lang="en-US" b="1" dirty="0" smtClean="0"/>
          </a:p>
          <a:p>
            <a:pPr marL="201163" lvl="1" indent="0">
              <a:buNone/>
            </a:pPr>
            <a:r>
              <a:rPr lang="en-US" b="1" dirty="0" smtClean="0"/>
              <a:t>* Open Provision Database</a:t>
            </a:r>
          </a:p>
          <a:p>
            <a:pPr marL="0" indent="0">
              <a:buNone/>
            </a:pPr>
            <a:r>
              <a:rPr lang="en-US" dirty="0" smtClean="0"/>
              <a:t>The Open Provision Database is a database that creates a “holding place” for a temporarily unfilled appointment that includes the Title Code, salary, and FTE for each record. It can hold a place for a singular appointment or it can be a place holder for multiple appointments. The latter is generally seen only on Control Point staffing lists where colleges may have open group provisions for Teaching Assistant and Professor FTE.</a:t>
            </a:r>
            <a:endParaRPr lang="en-US" dirty="0"/>
          </a:p>
        </p:txBody>
      </p:sp>
    </p:spTree>
    <p:extLst>
      <p:ext uri="{BB962C8B-B14F-4D97-AF65-F5344CB8AC3E}">
        <p14:creationId xmlns:p14="http://schemas.microsoft.com/office/powerpoint/2010/main" val="26776994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673769"/>
            <a:ext cx="4439652"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#7 </a:t>
            </a:r>
            <a:r>
              <a:rPr lang="en-US" sz="1200" i="1" dirty="0">
                <a:solidFill>
                  <a:schemeClr val="accent6">
                    <a:lumMod val="75000"/>
                  </a:schemeClr>
                </a:solidFill>
              </a:rPr>
              <a:t>with salary action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716" y="1495978"/>
            <a:ext cx="9788127" cy="3569315"/>
          </a:xfrm>
          <a:prstGeom prst="rect">
            <a:avLst/>
          </a:prstGeom>
        </p:spPr>
      </p:pic>
    </p:spTree>
    <p:extLst>
      <p:ext uri="{BB962C8B-B14F-4D97-AF65-F5344CB8AC3E}">
        <p14:creationId xmlns:p14="http://schemas.microsoft.com/office/powerpoint/2010/main" val="1585079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064" y="368046"/>
            <a:ext cx="5833872" cy="6121908"/>
          </a:xfrm>
          <a:prstGeom prst="rect">
            <a:avLst/>
          </a:prstGeom>
        </p:spPr>
      </p:pic>
      <p:sp>
        <p:nvSpPr>
          <p:cNvPr id="3" name="TextBox 2"/>
          <p:cNvSpPr txBox="1"/>
          <p:nvPr/>
        </p:nvSpPr>
        <p:spPr>
          <a:xfrm>
            <a:off x="481263" y="782052"/>
            <a:ext cx="2514600"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#8 </a:t>
            </a:r>
            <a:r>
              <a:rPr lang="en-US" sz="1200" i="1" dirty="0">
                <a:solidFill>
                  <a:schemeClr val="accent6">
                    <a:lumMod val="75000"/>
                  </a:schemeClr>
                </a:solidFill>
              </a:rPr>
              <a:t>with salary action</a:t>
            </a:r>
          </a:p>
          <a:p>
            <a:endParaRPr lang="en-US" dirty="0"/>
          </a:p>
        </p:txBody>
      </p:sp>
    </p:spTree>
    <p:extLst>
      <p:ext uri="{BB962C8B-B14F-4D97-AF65-F5344CB8AC3E}">
        <p14:creationId xmlns:p14="http://schemas.microsoft.com/office/powerpoint/2010/main" val="24397038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22" y="1431758"/>
            <a:ext cx="10824157" cy="2454709"/>
          </a:xfrm>
          <a:prstGeom prst="rect">
            <a:avLst/>
          </a:prstGeom>
        </p:spPr>
      </p:pic>
      <p:sp>
        <p:nvSpPr>
          <p:cNvPr id="2" name="TextBox 1"/>
          <p:cNvSpPr txBox="1"/>
          <p:nvPr/>
        </p:nvSpPr>
        <p:spPr>
          <a:xfrm>
            <a:off x="455322" y="757990"/>
            <a:ext cx="3563225"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#8 </a:t>
            </a:r>
            <a:r>
              <a:rPr lang="en-US" sz="1200" i="1" dirty="0">
                <a:solidFill>
                  <a:schemeClr val="accent6">
                    <a:lumMod val="75000"/>
                  </a:schemeClr>
                </a:solidFill>
              </a:rPr>
              <a:t>with salary action</a:t>
            </a:r>
          </a:p>
          <a:p>
            <a:endParaRPr lang="en-US" dirty="0"/>
          </a:p>
        </p:txBody>
      </p:sp>
    </p:spTree>
    <p:extLst>
      <p:ext uri="{BB962C8B-B14F-4D97-AF65-F5344CB8AC3E}">
        <p14:creationId xmlns:p14="http://schemas.microsoft.com/office/powerpoint/2010/main" val="22790008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355" y="553693"/>
            <a:ext cx="7065290" cy="5630538"/>
          </a:xfrm>
          <a:prstGeom prst="rect">
            <a:avLst/>
          </a:prstGeom>
        </p:spPr>
      </p:pic>
      <p:sp>
        <p:nvSpPr>
          <p:cNvPr id="2" name="TextBox 1"/>
          <p:cNvSpPr txBox="1"/>
          <p:nvPr/>
        </p:nvSpPr>
        <p:spPr>
          <a:xfrm>
            <a:off x="228600" y="758230"/>
            <a:ext cx="2214439" cy="553998"/>
          </a:xfrm>
          <a:prstGeom prst="rect">
            <a:avLst/>
          </a:prstGeom>
          <a:noFill/>
        </p:spPr>
        <p:txBody>
          <a:bodyPr wrap="square" rtlCol="0">
            <a:spAutoFit/>
          </a:bodyPr>
          <a:lstStyle/>
          <a:p>
            <a:r>
              <a:rPr lang="en-US" sz="1200" i="1" dirty="0">
                <a:solidFill>
                  <a:schemeClr val="accent6">
                    <a:lumMod val="75000"/>
                  </a:schemeClr>
                </a:solidFill>
              </a:rPr>
              <a:t>employee </a:t>
            </a:r>
            <a:r>
              <a:rPr lang="en-US" sz="1200" i="1" dirty="0" smtClean="0">
                <a:solidFill>
                  <a:schemeClr val="accent6">
                    <a:lumMod val="75000"/>
                  </a:schemeClr>
                </a:solidFill>
              </a:rPr>
              <a:t>#9 </a:t>
            </a:r>
            <a:r>
              <a:rPr lang="en-US" sz="1200" i="1" dirty="0">
                <a:solidFill>
                  <a:schemeClr val="accent6">
                    <a:lumMod val="75000"/>
                  </a:schemeClr>
                </a:solidFill>
              </a:rPr>
              <a:t>with salary action</a:t>
            </a:r>
          </a:p>
          <a:p>
            <a:endParaRPr lang="en-US" dirty="0"/>
          </a:p>
        </p:txBody>
      </p:sp>
    </p:spTree>
    <p:extLst>
      <p:ext uri="{BB962C8B-B14F-4D97-AF65-F5344CB8AC3E}">
        <p14:creationId xmlns:p14="http://schemas.microsoft.com/office/powerpoint/2010/main" val="40862836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978" y="634240"/>
            <a:ext cx="3429000" cy="553998"/>
          </a:xfrm>
          <a:prstGeom prst="rect">
            <a:avLst/>
          </a:prstGeom>
          <a:noFill/>
        </p:spPr>
        <p:txBody>
          <a:bodyPr wrap="square" rtlCol="0">
            <a:spAutoFit/>
          </a:bodyPr>
          <a:lstStyle/>
          <a:p>
            <a:r>
              <a:rPr lang="en-US" sz="1200" i="1" dirty="0">
                <a:solidFill>
                  <a:schemeClr val="accent6">
                    <a:lumMod val="75000"/>
                  </a:schemeClr>
                </a:solidFill>
              </a:rPr>
              <a:t>employee #9 with salary action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78" y="1423214"/>
            <a:ext cx="10151645" cy="3834585"/>
          </a:xfrm>
          <a:prstGeom prst="rect">
            <a:avLst/>
          </a:prstGeom>
        </p:spPr>
      </p:pic>
    </p:spTree>
    <p:extLst>
      <p:ext uri="{BB962C8B-B14F-4D97-AF65-F5344CB8AC3E}">
        <p14:creationId xmlns:p14="http://schemas.microsoft.com/office/powerpoint/2010/main" val="2752496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05" y="517358"/>
            <a:ext cx="4235116" cy="553998"/>
          </a:xfrm>
          <a:prstGeom prst="rect">
            <a:avLst/>
          </a:prstGeom>
          <a:noFill/>
        </p:spPr>
        <p:txBody>
          <a:bodyPr wrap="square" rtlCol="0">
            <a:spAutoFit/>
          </a:bodyPr>
          <a:lstStyle/>
          <a:p>
            <a:r>
              <a:rPr lang="en-US" sz="1200" i="1" dirty="0">
                <a:solidFill>
                  <a:schemeClr val="accent6">
                    <a:lumMod val="75000"/>
                  </a:schemeClr>
                </a:solidFill>
              </a:rPr>
              <a:t>employee #9 with salary action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86" y="1567154"/>
            <a:ext cx="11066429" cy="3245478"/>
          </a:xfrm>
          <a:prstGeom prst="rect">
            <a:avLst/>
          </a:prstGeom>
        </p:spPr>
      </p:pic>
    </p:spTree>
    <p:extLst>
      <p:ext uri="{BB962C8B-B14F-4D97-AF65-F5344CB8AC3E}">
        <p14:creationId xmlns:p14="http://schemas.microsoft.com/office/powerpoint/2010/main" val="19892943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611" y="305963"/>
            <a:ext cx="3693695" cy="553998"/>
          </a:xfrm>
          <a:prstGeom prst="rect">
            <a:avLst/>
          </a:prstGeom>
          <a:noFill/>
        </p:spPr>
        <p:txBody>
          <a:bodyPr wrap="square" rtlCol="0">
            <a:spAutoFit/>
          </a:bodyPr>
          <a:lstStyle/>
          <a:p>
            <a:r>
              <a:rPr lang="en-US" sz="1200" i="1" dirty="0" smtClean="0">
                <a:solidFill>
                  <a:schemeClr val="accent6">
                    <a:lumMod val="75000"/>
                  </a:schemeClr>
                </a:solidFill>
              </a:rPr>
              <a:t>Reconciliation Worksheet</a:t>
            </a:r>
            <a:endParaRPr lang="en-US" sz="1200" i="1" dirty="0">
              <a:solidFill>
                <a:schemeClr val="accent6">
                  <a:lumMod val="75000"/>
                </a:schemeClr>
              </a:solidFill>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474" y="305963"/>
            <a:ext cx="7657779" cy="6477242"/>
          </a:xfrm>
          <a:prstGeom prst="rect">
            <a:avLst/>
          </a:prstGeom>
        </p:spPr>
      </p:pic>
    </p:spTree>
    <p:extLst>
      <p:ext uri="{BB962C8B-B14F-4D97-AF65-F5344CB8AC3E}">
        <p14:creationId xmlns:p14="http://schemas.microsoft.com/office/powerpoint/2010/main" val="14295937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216" y="671613"/>
            <a:ext cx="9291568" cy="5837470"/>
          </a:xfrm>
          <a:prstGeom prst="rect">
            <a:avLst/>
          </a:prstGeom>
        </p:spPr>
      </p:pic>
      <p:sp>
        <p:nvSpPr>
          <p:cNvPr id="3" name="TextBox 2"/>
          <p:cNvSpPr txBox="1"/>
          <p:nvPr/>
        </p:nvSpPr>
        <p:spPr>
          <a:xfrm>
            <a:off x="745958" y="305963"/>
            <a:ext cx="3693695" cy="553998"/>
          </a:xfrm>
          <a:prstGeom prst="rect">
            <a:avLst/>
          </a:prstGeom>
          <a:noFill/>
        </p:spPr>
        <p:txBody>
          <a:bodyPr wrap="square" rtlCol="0">
            <a:spAutoFit/>
          </a:bodyPr>
          <a:lstStyle/>
          <a:p>
            <a:r>
              <a:rPr lang="en-US" sz="1200" i="1" dirty="0">
                <a:solidFill>
                  <a:schemeClr val="accent6">
                    <a:lumMod val="75000"/>
                  </a:schemeClr>
                </a:solidFill>
              </a:rPr>
              <a:t>Annotated Staffing List</a:t>
            </a:r>
          </a:p>
          <a:p>
            <a:endParaRPr lang="en-US" dirty="0"/>
          </a:p>
        </p:txBody>
      </p:sp>
    </p:spTree>
    <p:extLst>
      <p:ext uri="{BB962C8B-B14F-4D97-AF65-F5344CB8AC3E}">
        <p14:creationId xmlns:p14="http://schemas.microsoft.com/office/powerpoint/2010/main" val="38653801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130" y="601852"/>
            <a:ext cx="9693612" cy="5835435"/>
          </a:xfrm>
          <a:prstGeom prst="rect">
            <a:avLst/>
          </a:prstGeom>
        </p:spPr>
      </p:pic>
      <p:sp>
        <p:nvSpPr>
          <p:cNvPr id="2" name="TextBox 1"/>
          <p:cNvSpPr txBox="1"/>
          <p:nvPr/>
        </p:nvSpPr>
        <p:spPr>
          <a:xfrm>
            <a:off x="577516" y="324853"/>
            <a:ext cx="3693695" cy="553998"/>
          </a:xfrm>
          <a:prstGeom prst="rect">
            <a:avLst/>
          </a:prstGeom>
          <a:noFill/>
        </p:spPr>
        <p:txBody>
          <a:bodyPr wrap="square" rtlCol="0">
            <a:spAutoFit/>
          </a:bodyPr>
          <a:lstStyle/>
          <a:p>
            <a:r>
              <a:rPr lang="en-US" sz="1200" i="1" dirty="0">
                <a:solidFill>
                  <a:schemeClr val="accent6">
                    <a:lumMod val="75000"/>
                  </a:schemeClr>
                </a:solidFill>
              </a:rPr>
              <a:t>Completed Transfer of Funds</a:t>
            </a:r>
          </a:p>
          <a:p>
            <a:endParaRPr lang="en-US" dirty="0"/>
          </a:p>
        </p:txBody>
      </p:sp>
    </p:spTree>
    <p:extLst>
      <p:ext uri="{BB962C8B-B14F-4D97-AF65-F5344CB8AC3E}">
        <p14:creationId xmlns:p14="http://schemas.microsoft.com/office/powerpoint/2010/main" val="9175889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84" y="1186795"/>
            <a:ext cx="10711232" cy="3060352"/>
          </a:xfrm>
          <a:prstGeom prst="rect">
            <a:avLst/>
          </a:prstGeom>
        </p:spPr>
      </p:pic>
      <p:sp>
        <p:nvSpPr>
          <p:cNvPr id="3" name="TextBox 2"/>
          <p:cNvSpPr txBox="1"/>
          <p:nvPr/>
        </p:nvSpPr>
        <p:spPr>
          <a:xfrm>
            <a:off x="517358" y="469231"/>
            <a:ext cx="3814010" cy="553998"/>
          </a:xfrm>
          <a:prstGeom prst="rect">
            <a:avLst/>
          </a:prstGeom>
          <a:noFill/>
        </p:spPr>
        <p:txBody>
          <a:bodyPr wrap="square" rtlCol="0">
            <a:spAutoFit/>
          </a:bodyPr>
          <a:lstStyle/>
          <a:p>
            <a:r>
              <a:rPr lang="en-US" sz="1200" i="1" dirty="0">
                <a:solidFill>
                  <a:schemeClr val="accent6">
                    <a:lumMod val="75000"/>
                  </a:schemeClr>
                </a:solidFill>
              </a:rPr>
              <a:t>Completed Open Provision spreadsheet</a:t>
            </a:r>
          </a:p>
          <a:p>
            <a:endParaRPr lang="en-US" dirty="0"/>
          </a:p>
        </p:txBody>
      </p:sp>
    </p:spTree>
    <p:extLst>
      <p:ext uri="{BB962C8B-B14F-4D97-AF65-F5344CB8AC3E}">
        <p14:creationId xmlns:p14="http://schemas.microsoft.com/office/powerpoint/2010/main" val="309634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98" y="445168"/>
            <a:ext cx="11899004" cy="5667853"/>
          </a:xfrm>
          <a:prstGeom prst="rect">
            <a:avLst/>
          </a:prstGeom>
        </p:spPr>
      </p:pic>
    </p:spTree>
    <p:extLst>
      <p:ext uri="{BB962C8B-B14F-4D97-AF65-F5344CB8AC3E}">
        <p14:creationId xmlns:p14="http://schemas.microsoft.com/office/powerpoint/2010/main" val="19959428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43" y="599774"/>
            <a:ext cx="9020315" cy="6017889"/>
          </a:xfrm>
          <a:prstGeom prst="rect">
            <a:avLst/>
          </a:prstGeom>
        </p:spPr>
      </p:pic>
      <p:sp>
        <p:nvSpPr>
          <p:cNvPr id="2" name="TextBox 1"/>
          <p:cNvSpPr txBox="1"/>
          <p:nvPr/>
        </p:nvSpPr>
        <p:spPr>
          <a:xfrm>
            <a:off x="288757" y="204537"/>
            <a:ext cx="4993105" cy="553998"/>
          </a:xfrm>
          <a:prstGeom prst="rect">
            <a:avLst/>
          </a:prstGeom>
          <a:noFill/>
        </p:spPr>
        <p:txBody>
          <a:bodyPr wrap="square" rtlCol="0">
            <a:spAutoFit/>
          </a:bodyPr>
          <a:lstStyle/>
          <a:p>
            <a:r>
              <a:rPr lang="en-US" sz="1200" i="1" dirty="0">
                <a:solidFill>
                  <a:schemeClr val="accent6">
                    <a:lumMod val="75000"/>
                  </a:schemeClr>
                </a:solidFill>
              </a:rPr>
              <a:t>Balanced Staffing List reflecting processed TOF and Provision spreadsheet</a:t>
            </a:r>
          </a:p>
          <a:p>
            <a:endParaRPr lang="en-US" dirty="0"/>
          </a:p>
        </p:txBody>
      </p:sp>
    </p:spTree>
    <p:extLst>
      <p:ext uri="{BB962C8B-B14F-4D97-AF65-F5344CB8AC3E}">
        <p14:creationId xmlns:p14="http://schemas.microsoft.com/office/powerpoint/2010/main" val="34415864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4292" y="1130968"/>
            <a:ext cx="9683416" cy="3570208"/>
          </a:xfrm>
          <a:prstGeom prst="rect">
            <a:avLst/>
          </a:prstGeom>
          <a:noFill/>
        </p:spPr>
        <p:txBody>
          <a:bodyPr wrap="square" rtlCol="0">
            <a:spAutoFit/>
          </a:bodyPr>
          <a:lstStyle/>
          <a:p>
            <a:pPr algn="ctr"/>
            <a:r>
              <a:rPr lang="en-US" sz="2800" b="1" dirty="0" smtClean="0">
                <a:solidFill>
                  <a:schemeClr val="accent6">
                    <a:lumMod val="75000"/>
                  </a:schemeClr>
                </a:solidFill>
              </a:rPr>
              <a:t>Congratulations on reconciling your Staffing List!</a:t>
            </a:r>
          </a:p>
          <a:p>
            <a:endParaRPr lang="en-US" dirty="0"/>
          </a:p>
          <a:p>
            <a:endParaRPr lang="en-US" dirty="0" smtClean="0"/>
          </a:p>
          <a:p>
            <a:endParaRPr lang="en-US" dirty="0" smtClean="0"/>
          </a:p>
          <a:p>
            <a:r>
              <a:rPr lang="en-US" dirty="0" smtClean="0"/>
              <a:t>The Budget Office has requested that the Staffing List be reconciled on a quarterly basis. All backup (Transfer of Funds, Open Provision spreadsheet, and pdf of annotated report) should be forwarded to your divisional contact for review before the deadline. </a:t>
            </a:r>
          </a:p>
          <a:p>
            <a:endParaRPr lang="en-US" dirty="0"/>
          </a:p>
          <a:p>
            <a:r>
              <a:rPr lang="en-US" dirty="0" smtClean="0"/>
              <a:t>Please contact your Letters &amp; Science divisional Assistant Dean if you have questions or comments.</a:t>
            </a:r>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157" y="5010573"/>
            <a:ext cx="2853489" cy="1252365"/>
          </a:xfrm>
          <a:prstGeom prst="rect">
            <a:avLst/>
          </a:prstGeom>
        </p:spPr>
      </p:pic>
    </p:spTree>
    <p:extLst>
      <p:ext uri="{BB962C8B-B14F-4D97-AF65-F5344CB8AC3E}">
        <p14:creationId xmlns:p14="http://schemas.microsoft.com/office/powerpoint/2010/main" val="317714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BASICS</a:t>
            </a:r>
            <a:endParaRPr lang="en-US" dirty="0"/>
          </a:p>
        </p:txBody>
      </p:sp>
      <p:sp>
        <p:nvSpPr>
          <p:cNvPr id="3" name="Content Placeholder 2"/>
          <p:cNvSpPr>
            <a:spLocks noGrp="1"/>
          </p:cNvSpPr>
          <p:nvPr>
            <p:ph idx="1"/>
          </p:nvPr>
        </p:nvSpPr>
        <p:spPr/>
        <p:txBody>
          <a:bodyPr/>
          <a:lstStyle/>
          <a:p>
            <a:pPr algn="ctr">
              <a:buClr>
                <a:schemeClr val="accent6"/>
              </a:buClr>
            </a:pPr>
            <a:r>
              <a:rPr lang="en-US" sz="4000" dirty="0" smtClean="0"/>
              <a:t>Balancing the Staffing List</a:t>
            </a:r>
            <a:endParaRPr lang="en-US" sz="4000" dirty="0"/>
          </a:p>
          <a:p>
            <a:pPr lvl="1"/>
            <a:endParaRPr lang="en-US" dirty="0" smtClean="0"/>
          </a:p>
          <a:p>
            <a:pPr marL="201163" lvl="1" indent="0">
              <a:buNone/>
            </a:pPr>
            <a:r>
              <a:rPr lang="en-US" sz="2000" dirty="0"/>
              <a:t>If the </a:t>
            </a:r>
            <a:r>
              <a:rPr lang="en-US" sz="2000" dirty="0" smtClean="0"/>
              <a:t>dollars and FTE in the Permanent </a:t>
            </a:r>
            <a:r>
              <a:rPr lang="en-US" sz="2000" dirty="0"/>
              <a:t>Budget </a:t>
            </a:r>
            <a:r>
              <a:rPr lang="en-US" sz="2000" dirty="0" smtClean="0"/>
              <a:t>data equals the dollars and FTE in the </a:t>
            </a:r>
            <a:r>
              <a:rPr lang="en-US" sz="2000" dirty="0"/>
              <a:t>PPS &amp; Open Provision data </a:t>
            </a:r>
            <a:r>
              <a:rPr lang="en-US" sz="2000" dirty="0" smtClean="0"/>
              <a:t>then the </a:t>
            </a:r>
            <a:r>
              <a:rPr lang="en-US" sz="2000" dirty="0"/>
              <a:t>Staffing List is </a:t>
            </a:r>
            <a:r>
              <a:rPr lang="en-US" sz="2000" dirty="0" smtClean="0"/>
              <a:t>considered balanced</a:t>
            </a:r>
            <a:r>
              <a:rPr lang="en-US" sz="2000" dirty="0"/>
              <a:t>. </a:t>
            </a:r>
            <a:r>
              <a:rPr lang="en-US" sz="2000" dirty="0" smtClean="0"/>
              <a:t>If they don’t match, the report can be balanced by making appropriate changes to:</a:t>
            </a:r>
            <a:endParaRPr lang="en-US" sz="2000" dirty="0"/>
          </a:p>
          <a:p>
            <a:pPr lvl="1">
              <a:buClr>
                <a:schemeClr val="accent6"/>
              </a:buClr>
              <a:buFont typeface="Wingdings" panose="05000000000000000000" pitchFamily="2" charset="2"/>
              <a:buChar char="§"/>
            </a:pPr>
            <a:r>
              <a:rPr lang="en-US" dirty="0" smtClean="0"/>
              <a:t>the </a:t>
            </a:r>
            <a:r>
              <a:rPr lang="en-US" dirty="0"/>
              <a:t>permanent budget via the Transfer of Funds </a:t>
            </a:r>
            <a:r>
              <a:rPr lang="en-US" dirty="0" smtClean="0"/>
              <a:t>system</a:t>
            </a:r>
          </a:p>
          <a:p>
            <a:pPr lvl="1">
              <a:buClr>
                <a:schemeClr val="accent6"/>
              </a:buClr>
              <a:buFont typeface="Wingdings" panose="05000000000000000000" pitchFamily="2" charset="2"/>
              <a:buChar char="§"/>
            </a:pPr>
            <a:r>
              <a:rPr lang="en-US" dirty="0" smtClean="0"/>
              <a:t>PPS </a:t>
            </a:r>
            <a:r>
              <a:rPr lang="en-US" dirty="0"/>
              <a:t>via changes in </a:t>
            </a:r>
            <a:r>
              <a:rPr lang="en-US" dirty="0" smtClean="0"/>
              <a:t>distributions</a:t>
            </a:r>
          </a:p>
          <a:p>
            <a:pPr lvl="1">
              <a:buClr>
                <a:schemeClr val="accent6"/>
              </a:buClr>
              <a:buFont typeface="Wingdings" panose="05000000000000000000" pitchFamily="2" charset="2"/>
              <a:buChar char="§"/>
            </a:pPr>
            <a:r>
              <a:rPr lang="en-US" dirty="0" smtClean="0"/>
              <a:t>the </a:t>
            </a:r>
            <a:r>
              <a:rPr lang="en-US" dirty="0"/>
              <a:t>Open Provision database by adding, deleting, or changing provisions</a:t>
            </a:r>
          </a:p>
          <a:p>
            <a:pPr marL="201163" lvl="1" indent="0">
              <a:buNone/>
            </a:pPr>
            <a:endParaRPr lang="en-US" sz="2000" dirty="0" smtClean="0"/>
          </a:p>
          <a:p>
            <a:pPr marL="201163" lvl="1" indent="0">
              <a:buNone/>
            </a:pPr>
            <a:r>
              <a:rPr lang="en-US" sz="2000" dirty="0" smtClean="0"/>
              <a:t>The </a:t>
            </a:r>
            <a:r>
              <a:rPr lang="en-US" sz="2000" dirty="0"/>
              <a:t>following slides show a balanced Staffing List and an out-of-balance Staffing List.</a:t>
            </a:r>
          </a:p>
          <a:p>
            <a:pPr marL="201163" lvl="1" indent="0">
              <a:buNone/>
            </a:pPr>
            <a:endParaRPr lang="en-US" sz="2000" dirty="0"/>
          </a:p>
        </p:txBody>
      </p:sp>
    </p:spTree>
    <p:extLst>
      <p:ext uri="{BB962C8B-B14F-4D97-AF65-F5344CB8AC3E}">
        <p14:creationId xmlns:p14="http://schemas.microsoft.com/office/powerpoint/2010/main" val="367337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3490</TotalTime>
  <Words>3162</Words>
  <Application>Microsoft Office PowerPoint</Application>
  <PresentationFormat>Widescreen</PresentationFormat>
  <Paragraphs>385</Paragraphs>
  <Slides>81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81</vt:i4>
      </vt:variant>
    </vt:vector>
  </HeadingPairs>
  <TitlesOfParts>
    <vt:vector size="88" baseType="lpstr">
      <vt:lpstr>Arial</vt:lpstr>
      <vt:lpstr>Calibri</vt:lpstr>
      <vt:lpstr>Calibri Light</vt:lpstr>
      <vt:lpstr>Courier New</vt:lpstr>
      <vt:lpstr>Wingdings</vt:lpstr>
      <vt:lpstr>1_Retrospect</vt:lpstr>
      <vt:lpstr>Office Theme</vt:lpstr>
      <vt:lpstr>Staffing List Reconciliation  Focus on Sub 1</vt:lpstr>
      <vt:lpstr>AGENDA</vt:lpstr>
      <vt:lpstr>AGENDA</vt:lpstr>
      <vt:lpstr>AGENDA</vt:lpstr>
      <vt:lpstr>BASICS</vt:lpstr>
      <vt:lpstr>BASICS</vt:lpstr>
      <vt:lpstr>BASICS</vt:lpstr>
      <vt:lpstr>PowerPoint Presentation</vt:lpstr>
      <vt:lpstr>BASICS</vt:lpstr>
      <vt:lpstr>PowerPoint Presentation</vt:lpstr>
      <vt:lpstr>PowerPoint Presentation</vt:lpstr>
      <vt:lpstr>AGENDA</vt:lpstr>
      <vt:lpstr>TOOLS</vt:lpstr>
      <vt:lpstr>PowerPoint Presentation</vt:lpstr>
      <vt:lpstr>PowerPoint Presentation</vt:lpstr>
      <vt:lpstr>TOOLS</vt:lpstr>
      <vt:lpstr>TOOLS</vt:lpstr>
      <vt:lpstr>PowerPoint Presentation</vt:lpstr>
      <vt:lpstr>PowerPoint Presentation</vt:lpstr>
      <vt:lpstr>TOOLS</vt:lpstr>
      <vt:lpstr>TOOLS</vt:lpstr>
      <vt:lpstr>PowerPoint Presentation</vt:lpstr>
      <vt:lpstr>TOOLS</vt:lpstr>
      <vt:lpstr>PowerPoint Presentation</vt:lpstr>
      <vt:lpstr>TOOLS</vt:lpstr>
      <vt:lpstr>AGENDA</vt:lpstr>
      <vt:lpstr>SUB 1 TRANSACTIONS</vt:lpstr>
      <vt:lpstr>SUB 1 TRANSACTIONS</vt:lpstr>
      <vt:lpstr>SUB 1 TRANSACTIONS</vt:lpstr>
      <vt:lpstr>SUB 1 TRANSACTIONS</vt:lpstr>
      <vt:lpstr>SUB 1 TRANSACTIONS</vt:lpstr>
      <vt:lpstr>SUB 1 TRANSACTIONS</vt:lpstr>
      <vt:lpstr>SUB 1 TRANSACTIONS</vt:lpstr>
      <vt:lpstr>SUB 1 TRANSACTIONS</vt:lpstr>
      <vt:lpstr>SUB 1 TRANSACTIONS</vt:lpstr>
      <vt:lpstr>AGENDA</vt:lpstr>
      <vt:lpstr>RECONCILING</vt:lpstr>
      <vt:lpstr>RECONCILING</vt:lpstr>
      <vt:lpstr>RECONCILING</vt:lpstr>
      <vt:lpstr>RECONCILING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Staffing List Reconciliation</dc:title>
  <dc:creator>ML</dc:creator>
  <cp:lastModifiedBy>Mary Lum - Letters &amp; Science</cp:lastModifiedBy>
  <cp:revision>176</cp:revision>
  <cp:lastPrinted>2018-03-20T17:52:22Z</cp:lastPrinted>
  <dcterms:created xsi:type="dcterms:W3CDTF">2018-02-22T21:18:25Z</dcterms:created>
  <dcterms:modified xsi:type="dcterms:W3CDTF">2018-05-31T20:54:51Z</dcterms:modified>
</cp:coreProperties>
</file>